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637" r:id="rId3"/>
    <p:sldId id="1016" r:id="rId4"/>
    <p:sldId id="1017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Michelle (GSFC-417.0)[ADNET SYSTEMS INC]" initials="SM(S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CCCCFF"/>
    <a:srgbClr val="0000FF"/>
    <a:srgbClr val="FF0000"/>
    <a:srgbClr val="FFFF66"/>
    <a:srgbClr val="002060"/>
    <a:srgbClr val="CC0000"/>
    <a:srgbClr val="800080"/>
    <a:srgbClr val="1F497D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3979" autoAdjust="0"/>
  </p:normalViewPr>
  <p:slideViewPr>
    <p:cSldViewPr>
      <p:cViewPr varScale="1">
        <p:scale>
          <a:sx n="71" d="100"/>
          <a:sy n="71" d="100"/>
        </p:scale>
        <p:origin x="123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526" y="-108"/>
      </p:cViewPr>
      <p:guideLst>
        <p:guide orient="horz" pos="2927"/>
        <p:guide pos="2207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317" cy="464264"/>
          </a:xfrm>
          <a:prstGeom prst="rect">
            <a:avLst/>
          </a:prstGeom>
        </p:spPr>
        <p:txBody>
          <a:bodyPr vert="horz" lIns="92012" tIns="46006" rIns="92012" bIns="460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95" y="0"/>
            <a:ext cx="3038317" cy="464264"/>
          </a:xfrm>
          <a:prstGeom prst="rect">
            <a:avLst/>
          </a:prstGeom>
        </p:spPr>
        <p:txBody>
          <a:bodyPr vert="horz" lIns="92012" tIns="46006" rIns="92012" bIns="46006" rtlCol="0"/>
          <a:lstStyle>
            <a:lvl1pPr algn="r">
              <a:defRPr sz="1200"/>
            </a:lvl1pPr>
          </a:lstStyle>
          <a:p>
            <a:fld id="{82A38DBF-484E-4640-980E-083FD884DC4F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547"/>
            <a:ext cx="3038317" cy="464264"/>
          </a:xfrm>
          <a:prstGeom prst="rect">
            <a:avLst/>
          </a:prstGeom>
        </p:spPr>
        <p:txBody>
          <a:bodyPr vert="horz" lIns="92012" tIns="46006" rIns="92012" bIns="460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95" y="8830547"/>
            <a:ext cx="3038317" cy="464264"/>
          </a:xfrm>
          <a:prstGeom prst="rect">
            <a:avLst/>
          </a:prstGeom>
        </p:spPr>
        <p:txBody>
          <a:bodyPr vert="horz" lIns="92012" tIns="46006" rIns="92012" bIns="46006" rtlCol="0" anchor="b"/>
          <a:lstStyle>
            <a:lvl1pPr algn="r">
              <a:defRPr sz="1200"/>
            </a:lvl1pPr>
          </a:lstStyle>
          <a:p>
            <a:fld id="{FED82EAF-D120-45D5-804E-3FC1706AD7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0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590" tIns="46796" rIns="93590" bIns="467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590" tIns="46796" rIns="93590" bIns="46796" rtlCol="0"/>
          <a:lstStyle>
            <a:lvl1pPr algn="r">
              <a:defRPr sz="1200"/>
            </a:lvl1pPr>
          </a:lstStyle>
          <a:p>
            <a:fld id="{2985B74E-7692-4928-8D02-FD4FDECB1444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90" tIns="46796" rIns="93590" bIns="467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590" tIns="46796" rIns="93590" bIns="467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590" tIns="46796" rIns="93590" bIns="467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590" tIns="46796" rIns="93590" bIns="46796" rtlCol="0" anchor="b"/>
          <a:lstStyle>
            <a:lvl1pPr algn="r">
              <a:defRPr sz="1200"/>
            </a:lvl1pPr>
          </a:lstStyle>
          <a:p>
            <a:fld id="{201F49F2-3423-4B53-A287-98C36BEBC0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F49F2-3423-4B53-A287-98C36BEBC0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4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F49F2-3423-4B53-A287-98C36BEBC0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3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F49F2-3423-4B53-A287-98C36BEBC0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162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95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GOES-R_logo_v2_Presentation Siz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49" y="133333"/>
            <a:ext cx="3571906" cy="2381271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235" y="653415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3AF08EC-556D-4A1C-845F-2ABFACE9E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6652-F626-454A-851B-0656F6A0F77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0D5D-487B-49EF-ADB5-2AA03D04BA2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9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1055-48A6-3246-B91B-18BA09128D8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C741-1BF0-41AA-9B51-622F501F52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" name="Picture 19" descr="GOES-R_logo_v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143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38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CB09A-BA5E-4AB7-91E1-C59162FD57D5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555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OES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53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9"/>
            <a:ext cx="6019800" cy="752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4"/>
            <a:ext cx="8229600" cy="492601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06B1-6051-4AC4-8213-63945BE1EF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5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29002" y="76200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As of: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37956" y="767584"/>
            <a:ext cx="2895600" cy="381000"/>
          </a:xfr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Date data is current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9"/>
            <a:ext cx="2133600" cy="365125"/>
          </a:xfrm>
        </p:spPr>
        <p:txBody>
          <a:bodyPr/>
          <a:lstStyle/>
          <a:p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February 1, 2013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16679"/>
            <a:ext cx="3962400" cy="365125"/>
          </a:xfrm>
        </p:spPr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GOES-R Ground Segment Project Status Review</a:t>
            </a:r>
          </a:p>
        </p:txBody>
      </p:sp>
    </p:spTree>
    <p:extLst>
      <p:ext uri="{BB962C8B-B14F-4D97-AF65-F5344CB8AC3E}">
        <p14:creationId xmlns:p14="http://schemas.microsoft.com/office/powerpoint/2010/main" val="218869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821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3AF08EC-556D-4A1C-845F-2ABFACE9E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821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3AF08EC-556D-4A1C-845F-2ABFACE9E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821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3AF08EC-556D-4A1C-845F-2ABFACE9E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821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3AF08EC-556D-4A1C-845F-2ABFACE9E84C}" type="slidenum">
              <a:rPr smtClean="0"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142" y="46482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642" y="685800"/>
            <a:ext cx="6781800" cy="1828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9F38-5EC6-D140-80EF-CFE0A6945C1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610-794B-43F9-A0D9-AF1E5933AB5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6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b566dac80219blue-earth-wallpaper.jpg"/>
          <p:cNvPicPr>
            <a:picLocks noChangeAspect="1"/>
          </p:cNvPicPr>
          <p:nvPr userDrawn="1"/>
        </p:nvPicPr>
        <p:blipFill>
          <a:blip r:embed="rId2" cstate="print"/>
          <a:srcRect l="10479" t="40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0640"/>
            <a:ext cx="7086600" cy="6800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5EF8-31B4-4F78-B46E-860652303D3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1" descr="GOES-R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48890"/>
            <a:ext cx="914400" cy="5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1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B839-8756-C94C-A47D-583F8BA95CC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B978-F783-4560-B5F8-459943D3045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3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9001-4838-5A4A-AF6B-307A42C382F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E794-286C-43E6-A7E2-0D551E93D8D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9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152400"/>
            <a:ext cx="667413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5344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GOES-R_logo_v2_Presentation Siz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" y="-6288"/>
            <a:ext cx="1231677" cy="82111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821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5386AC7-0440-4620-9F0A-17C3F6302E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C4A06-9B9F-444A-86D7-98DA0E3CDFB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93335" y="24390"/>
            <a:ext cx="1241171" cy="7597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1AB6D1-6459-4441-BBE4-74E809A1525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483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2FAACB-2C7D-423B-8D0F-A62F36D8D1D6}"/>
              </a:ext>
            </a:extLst>
          </p:cNvPr>
          <p:cNvCxnSpPr>
            <a:cxnSpLocks/>
          </p:cNvCxnSpPr>
          <p:nvPr/>
        </p:nvCxnSpPr>
        <p:spPr>
          <a:xfrm>
            <a:off x="4558254" y="4081885"/>
            <a:ext cx="450150" cy="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039391" y="2685867"/>
            <a:ext cx="524598" cy="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58990" y="5042010"/>
            <a:ext cx="3219819" cy="1595203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>
              <a:spcAft>
                <a:spcPts val="300"/>
              </a:spcAft>
            </a:pPr>
            <a:r>
              <a:rPr lang="en-US" sz="1300" b="1" dirty="0">
                <a:solidFill>
                  <a:schemeClr val="tx2"/>
                </a:solidFill>
              </a:rPr>
              <a:t>GOES-R Flight Project</a:t>
            </a:r>
          </a:p>
          <a:p>
            <a:pPr algn="ctr" eaLnBrk="0" hangingPunct="0"/>
            <a:r>
              <a:rPr lang="en-US" sz="1300" dirty="0"/>
              <a:t>Project Manager: John Deily, NASA</a:t>
            </a:r>
          </a:p>
          <a:p>
            <a:pPr algn="ctr" eaLnBrk="0" hangingPunct="0"/>
            <a:r>
              <a:rPr lang="en-US" sz="1300" dirty="0"/>
              <a:t>Deputy PM: Monica Todirita, NOAA</a:t>
            </a:r>
          </a:p>
          <a:p>
            <a:pPr algn="ctr" eaLnBrk="0" hangingPunct="0"/>
            <a:r>
              <a:rPr lang="en-US" sz="1300" dirty="0"/>
              <a:t>Deputy PM: Gyanesh Chander, NASA</a:t>
            </a:r>
          </a:p>
          <a:p>
            <a:pPr algn="ctr" eaLnBrk="0" hangingPunct="0"/>
            <a:r>
              <a:rPr lang="en-US" sz="1300" dirty="0"/>
              <a:t>Deputy PM (Resources): Heather Matthews, </a:t>
            </a:r>
          </a:p>
          <a:p>
            <a:pPr algn="ctr" eaLnBrk="0" hangingPunct="0"/>
            <a:r>
              <a:rPr lang="en-US" sz="1300" dirty="0"/>
              <a:t>NASA</a:t>
            </a:r>
            <a:endParaRPr lang="en-US" sz="1300" i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98130" y="822030"/>
            <a:ext cx="4109335" cy="1454821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Aft>
                <a:spcPts val="100"/>
              </a:spcAft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Program Office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Director: Pam Sullivan, NOAA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Deputy Director: Brian Hall, NASA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Assistant Director: Jim Valenti, NOAA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Chief of Staff: Kevin Fryar, NOAA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Deputy Chief of Staff:  Joe Kolesnick, NOAA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Program Support Manager/ISO:  Jeremy Wilson, NASA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986126" y="3796007"/>
            <a:ext cx="3696858" cy="593118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Program Systems Engineering</a:t>
            </a:r>
          </a:p>
          <a:p>
            <a:pPr algn="ctr"/>
            <a:r>
              <a:rPr lang="en-US" sz="1300" dirty="0"/>
              <a:t>Lead: Alexander Krimchansky, NASA</a:t>
            </a:r>
          </a:p>
          <a:p>
            <a:pPr algn="ctr"/>
            <a:r>
              <a:rPr lang="en-US" sz="1300" dirty="0"/>
              <a:t>Deputy: Daniel Gillies, NOAA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1177954" y="2388917"/>
            <a:ext cx="2946901" cy="540818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Program Control</a:t>
            </a:r>
          </a:p>
          <a:p>
            <a:pPr algn="ctr"/>
            <a:r>
              <a:rPr lang="en-US" sz="1300" dirty="0"/>
              <a:t>Lead: Steve Schaeffer, NOAA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1192360" y="4081884"/>
            <a:ext cx="2940581" cy="603392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Program Mission Assurance</a:t>
            </a:r>
          </a:p>
          <a:p>
            <a:pPr algn="ctr"/>
            <a:r>
              <a:rPr lang="en-US" sz="1300" dirty="0"/>
              <a:t>GOES-R Lead: Syed Aziz, NASA</a:t>
            </a:r>
          </a:p>
          <a:p>
            <a:pPr algn="ctr"/>
            <a:r>
              <a:rPr lang="en-US" sz="1300" dirty="0"/>
              <a:t>GeoXO Lead: Gerd Fischer, NASA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4997854" y="2584090"/>
            <a:ext cx="3674580" cy="1121997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Program Science</a:t>
            </a:r>
          </a:p>
          <a:p>
            <a:pPr algn="ctr"/>
            <a:r>
              <a:rPr lang="en-US" sz="1300" dirty="0"/>
              <a:t>GEO Scientist &amp; GeoXO Program Scientist:</a:t>
            </a:r>
          </a:p>
          <a:p>
            <a:pPr algn="ctr"/>
            <a:r>
              <a:rPr lang="en-US" sz="1300" dirty="0"/>
              <a:t>Andy Heidinger, NOAA</a:t>
            </a:r>
          </a:p>
          <a:p>
            <a:pPr algn="ctr"/>
            <a:r>
              <a:rPr lang="en-US" sz="1300" dirty="0"/>
              <a:t>GOES-R Scientist &amp; Deputy GeoXO Program Scientist: </a:t>
            </a:r>
          </a:p>
          <a:p>
            <a:pPr algn="ctr"/>
            <a:r>
              <a:rPr lang="en-US" sz="1300" dirty="0"/>
              <a:t>Dan Lindsey, NOAA</a:t>
            </a: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846715" y="3039031"/>
            <a:ext cx="3267501" cy="916553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Program Contracts</a:t>
            </a:r>
          </a:p>
          <a:p>
            <a:pPr algn="ctr"/>
            <a:r>
              <a:rPr lang="en-US" sz="1300" dirty="0"/>
              <a:t>Ground: Jerry Robertson, NOAA</a:t>
            </a:r>
          </a:p>
          <a:p>
            <a:pPr algn="ctr"/>
            <a:r>
              <a:rPr lang="en-US" sz="1300" dirty="0"/>
              <a:t>Flight: Tammy Seidel, NASA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924627" y="87894"/>
            <a:ext cx="7255473" cy="656584"/>
          </a:xfrm>
        </p:spPr>
        <p:txBody>
          <a:bodyPr>
            <a:noAutofit/>
          </a:bodyPr>
          <a:lstStyle/>
          <a:p>
            <a:r>
              <a:rPr lang="en-US" b="1" dirty="0">
                <a:latin typeface="+mj-lt"/>
              </a:rPr>
              <a:t>Office of Geostationary Earth Orbit Observations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F08EC-556D-4A1C-845F-2ABFACE9E84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24144" y="822030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As of: Mar 18 2024</a:t>
            </a:r>
          </a:p>
        </p:txBody>
      </p:sp>
      <p:cxnSp>
        <p:nvCxnSpPr>
          <p:cNvPr id="145" name="Straight Connector 144"/>
          <p:cNvCxnSpPr>
            <a:cxnSpLocks/>
          </p:cNvCxnSpPr>
          <p:nvPr/>
        </p:nvCxnSpPr>
        <p:spPr>
          <a:xfrm flipH="1">
            <a:off x="4111140" y="3415562"/>
            <a:ext cx="450914" cy="0"/>
          </a:xfrm>
          <a:prstGeom prst="line">
            <a:avLst/>
          </a:prstGeom>
          <a:ln w="22225">
            <a:solidFill>
              <a:srgbClr val="33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/>
          </p:cNvCxnSpPr>
          <p:nvPr/>
        </p:nvCxnSpPr>
        <p:spPr>
          <a:xfrm flipH="1">
            <a:off x="4135596" y="4321302"/>
            <a:ext cx="436404" cy="0"/>
          </a:xfrm>
          <a:prstGeom prst="line">
            <a:avLst/>
          </a:prstGeom>
          <a:ln w="22225">
            <a:solidFill>
              <a:srgbClr val="33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  <a:stCxn id="4" idx="2"/>
            <a:endCxn id="5" idx="0"/>
          </p:cNvCxnSpPr>
          <p:nvPr/>
        </p:nvCxnSpPr>
        <p:spPr>
          <a:xfrm>
            <a:off x="4552798" y="2276851"/>
            <a:ext cx="16102" cy="2765159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4552364" y="3006545"/>
            <a:ext cx="450150" cy="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30469" y="4811580"/>
            <a:ext cx="3082713" cy="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469651" y="4811580"/>
            <a:ext cx="3082713" cy="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69651" y="4811580"/>
            <a:ext cx="0" cy="364384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13182" y="4811580"/>
            <a:ext cx="0" cy="364384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78615" y="5042010"/>
            <a:ext cx="2830912" cy="1595222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>
              <a:spcAft>
                <a:spcPts val="300"/>
              </a:spcAft>
            </a:pPr>
            <a:r>
              <a:rPr lang="en-US" sz="1300" b="1" dirty="0">
                <a:solidFill>
                  <a:schemeClr val="tx2"/>
                </a:solidFill>
              </a:rPr>
              <a:t>GeoXO Flight Project</a:t>
            </a:r>
          </a:p>
          <a:p>
            <a:pPr algn="ctr" eaLnBrk="0" hangingPunct="0"/>
            <a:r>
              <a:rPr lang="en-US" sz="1300" dirty="0"/>
              <a:t>Project Manager: Candace Carlisle, NASA</a:t>
            </a:r>
          </a:p>
          <a:p>
            <a:pPr algn="ctr" eaLnBrk="0" hangingPunct="0"/>
            <a:r>
              <a:rPr lang="en-US" sz="1300" dirty="0"/>
              <a:t>Deputy PM: Chris Wheeler, NOAA</a:t>
            </a:r>
          </a:p>
          <a:p>
            <a:pPr algn="ctr" eaLnBrk="0" hangingPunct="0"/>
            <a:r>
              <a:rPr lang="en-US" sz="1300" dirty="0"/>
              <a:t>Deputy PM: Monica Todirita, NOAA</a:t>
            </a:r>
          </a:p>
          <a:p>
            <a:pPr algn="ctr" eaLnBrk="0" hangingPunct="0"/>
            <a:r>
              <a:rPr lang="en-US" sz="1300" dirty="0"/>
              <a:t>Deputy PM (Resources): Heather</a:t>
            </a:r>
          </a:p>
          <a:p>
            <a:pPr algn="ctr" eaLnBrk="0" hangingPunct="0"/>
            <a:r>
              <a:rPr lang="en-US" sz="1300" dirty="0"/>
              <a:t>Matthews, NASA</a:t>
            </a:r>
            <a:endParaRPr lang="en-US" sz="1300" i="1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228272" y="5042010"/>
            <a:ext cx="2837113" cy="1595201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>
              <a:spcAft>
                <a:spcPts val="300"/>
              </a:spcAft>
            </a:pPr>
            <a:r>
              <a:rPr lang="en-US" sz="1300" b="1" dirty="0">
                <a:solidFill>
                  <a:schemeClr val="tx2"/>
                </a:solidFill>
              </a:rPr>
              <a:t>GEO Ground Project</a:t>
            </a:r>
          </a:p>
          <a:p>
            <a:pPr algn="ctr" eaLnBrk="0" hangingPunct="0"/>
            <a:r>
              <a:rPr lang="en-US" sz="1300" dirty="0"/>
              <a:t>Project Manager: Steve Grippando, NOAA</a:t>
            </a:r>
          </a:p>
          <a:p>
            <a:pPr algn="ctr" eaLnBrk="0" hangingPunct="0"/>
            <a:r>
              <a:rPr lang="en-US" sz="1300" dirty="0"/>
              <a:t>Deputy PM: Elizabeth Corderman, NASA</a:t>
            </a:r>
          </a:p>
          <a:p>
            <a:pPr algn="ctr" eaLnBrk="0" hangingPunct="0"/>
            <a:r>
              <a:rPr lang="en-US" sz="1300" dirty="0"/>
              <a:t>Assistant PM:  Lili Alvarado, NOAA  </a:t>
            </a:r>
          </a:p>
          <a:p>
            <a:pPr algn="ctr" eaLnBrk="0" hangingPunct="0"/>
            <a:r>
              <a:rPr lang="en-US" sz="1300" dirty="0"/>
              <a:t>Deputy PM (Resources): Margaret </a:t>
            </a:r>
            <a:r>
              <a:rPr lang="en-US" sz="1300" dirty="0" err="1"/>
              <a:t>Pavlik</a:t>
            </a:r>
            <a:r>
              <a:rPr lang="en-US" sz="1300" dirty="0"/>
              <a:t>, </a:t>
            </a:r>
          </a:p>
          <a:p>
            <a:pPr algn="ctr" eaLnBrk="0" hangingPunct="0"/>
            <a:r>
              <a:rPr lang="en-US" sz="1300" dirty="0"/>
              <a:t>NASA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114828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EDCD24-0873-48B7-A57C-3E636B419166}"/>
              </a:ext>
            </a:extLst>
          </p:cNvPr>
          <p:cNvCxnSpPr/>
          <p:nvPr/>
        </p:nvCxnSpPr>
        <p:spPr>
          <a:xfrm>
            <a:off x="4285871" y="3621025"/>
            <a:ext cx="1954168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31FFEC-7B19-4B69-B577-677F762A1086}"/>
              </a:ext>
            </a:extLst>
          </p:cNvPr>
          <p:cNvCxnSpPr>
            <a:cxnSpLocks/>
          </p:cNvCxnSpPr>
          <p:nvPr/>
        </p:nvCxnSpPr>
        <p:spPr>
          <a:xfrm>
            <a:off x="2502140" y="3756460"/>
            <a:ext cx="1783731" cy="0"/>
          </a:xfrm>
          <a:prstGeom prst="line">
            <a:avLst/>
          </a:prstGeom>
          <a:ln>
            <a:solidFill>
              <a:srgbClr val="33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C7E31D7-A2ED-456C-BCE9-490E0D7DC183}"/>
              </a:ext>
            </a:extLst>
          </p:cNvPr>
          <p:cNvCxnSpPr>
            <a:cxnSpLocks/>
          </p:cNvCxnSpPr>
          <p:nvPr/>
        </p:nvCxnSpPr>
        <p:spPr>
          <a:xfrm>
            <a:off x="2306105" y="3251023"/>
            <a:ext cx="1988746" cy="0"/>
          </a:xfrm>
          <a:prstGeom prst="line">
            <a:avLst/>
          </a:prstGeom>
          <a:ln>
            <a:solidFill>
              <a:srgbClr val="33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36535" y="612217"/>
            <a:ext cx="3505470" cy="2816783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chemeClr val="tx2"/>
                </a:solidFill>
              </a:rPr>
              <a:t>Program Office</a:t>
            </a:r>
            <a:endParaRPr lang="en-US" altLang="en-US" sz="700" dirty="0">
              <a:solidFill>
                <a:prstClr val="black"/>
              </a:solidFill>
            </a:endParaRPr>
          </a:p>
          <a:p>
            <a:pPr defTabSz="857250">
              <a:spcBef>
                <a:spcPct val="0"/>
              </a:spcBef>
              <a:buNone/>
              <a:tabLst>
                <a:tab pos="1658938" algn="l"/>
              </a:tabLst>
            </a:pPr>
            <a:r>
              <a:rPr lang="en-US" altLang="en-US" sz="1000" dirty="0"/>
              <a:t>Director	Pam Sullivan, NOAA</a:t>
            </a:r>
          </a:p>
          <a:p>
            <a:pPr defTabSz="857250">
              <a:spcBef>
                <a:spcPct val="0"/>
              </a:spcBef>
              <a:buNone/>
              <a:tabLst>
                <a:tab pos="1658938" algn="l"/>
              </a:tabLst>
            </a:pPr>
            <a:r>
              <a:rPr lang="en-US" altLang="en-US" sz="1000" dirty="0"/>
              <a:t>Deputy Director	Brian Hall, NASA</a:t>
            </a:r>
          </a:p>
          <a:p>
            <a:pPr defTabSz="857250">
              <a:spcBef>
                <a:spcPct val="0"/>
              </a:spcBef>
              <a:buNone/>
              <a:tabLst>
                <a:tab pos="1658938" algn="l"/>
              </a:tabLst>
            </a:pPr>
            <a:r>
              <a:rPr lang="en-US" altLang="en-US" sz="1000" dirty="0"/>
              <a:t>Assistant Director	Jim Valenti, NOAA</a:t>
            </a:r>
          </a:p>
          <a:p>
            <a:pPr defTabSz="857250">
              <a:spcBef>
                <a:spcPct val="0"/>
              </a:spcBef>
              <a:buNone/>
              <a:tabLst>
                <a:tab pos="1658938" algn="l"/>
              </a:tabLst>
            </a:pPr>
            <a:r>
              <a:rPr lang="en-US" altLang="en-US" sz="1000" dirty="0"/>
              <a:t>Chief of Staff (COS)	Kevin Fryar, NOAA</a:t>
            </a:r>
          </a:p>
          <a:p>
            <a:pPr defTabSz="857250">
              <a:spcBef>
                <a:spcPct val="0"/>
              </a:spcBef>
              <a:buNone/>
              <a:tabLst>
                <a:tab pos="1658938" algn="l"/>
              </a:tabLst>
            </a:pPr>
            <a:r>
              <a:rPr lang="en-US" altLang="en-US" sz="1000" dirty="0"/>
              <a:t>Deputy COS	Joe Kolesnick</a:t>
            </a:r>
          </a:p>
          <a:p>
            <a:pPr defTabSz="857250">
              <a:spcBef>
                <a:spcPct val="0"/>
              </a:spcBef>
              <a:buNone/>
              <a:tabLst>
                <a:tab pos="1658938" algn="l"/>
              </a:tabLst>
            </a:pPr>
            <a:r>
              <a:rPr lang="en-US" altLang="en-US" sz="1000" dirty="0"/>
              <a:t>Senior Advisor GeoXO	Rick Pickering</a:t>
            </a:r>
          </a:p>
          <a:p>
            <a:pPr defTabSz="857250">
              <a:spcBef>
                <a:spcPct val="0"/>
              </a:spcBef>
              <a:buNone/>
              <a:tabLst>
                <a:tab pos="1658938" algn="l"/>
              </a:tabLst>
            </a:pPr>
            <a:r>
              <a:rPr lang="en-US" altLang="en-US" sz="1000" dirty="0"/>
              <a:t>Administrative Officer	Angela Michael, NOAA</a:t>
            </a:r>
          </a:p>
          <a:p>
            <a:pPr defTabSz="857250">
              <a:spcBef>
                <a:spcPct val="0"/>
              </a:spcBef>
              <a:buNone/>
              <a:tabLst>
                <a:tab pos="1658938" algn="l"/>
              </a:tabLst>
            </a:pPr>
            <a:r>
              <a:rPr lang="en-US" altLang="en-US" sz="1000" dirty="0"/>
              <a:t>Special Assistant	Mike Simpson</a:t>
            </a:r>
          </a:p>
          <a:p>
            <a:pPr defTabSz="857250">
              <a:spcBef>
                <a:spcPct val="0"/>
              </a:spcBef>
              <a:buNone/>
              <a:tabLst>
                <a:tab pos="1658938" algn="l"/>
              </a:tabLst>
            </a:pPr>
            <a:r>
              <a:rPr lang="en-US" altLang="en-US" sz="1000" dirty="0"/>
              <a:t>Special Assistant	Wendy Travis</a:t>
            </a:r>
          </a:p>
          <a:p>
            <a:pPr defTabSz="857250">
              <a:spcBef>
                <a:spcPct val="0"/>
              </a:spcBef>
              <a:buNone/>
              <a:tabLst>
                <a:tab pos="1658938" algn="l"/>
              </a:tabLst>
            </a:pPr>
            <a:r>
              <a:rPr lang="en-US" altLang="en-US" sz="1000" dirty="0"/>
              <a:t>Senior Program Support	India Gregory</a:t>
            </a:r>
          </a:p>
          <a:p>
            <a:pPr defTabSz="857250">
              <a:spcBef>
                <a:spcPct val="0"/>
              </a:spcBef>
              <a:buNone/>
              <a:tabLst>
                <a:tab pos="1658938" algn="l"/>
              </a:tabLst>
            </a:pPr>
            <a:r>
              <a:rPr lang="en-US" altLang="en-US" sz="1000" dirty="0"/>
              <a:t>Executive Program Support	Jennifer Clark                       Property Custodian	Yvette Garnett-Singleton, NOAA</a:t>
            </a:r>
          </a:p>
          <a:p>
            <a:pPr defTabSz="857250">
              <a:spcBef>
                <a:spcPct val="0"/>
              </a:spcBef>
              <a:buNone/>
              <a:tabLst>
                <a:tab pos="1658938" algn="l"/>
              </a:tabLst>
            </a:pPr>
            <a:r>
              <a:rPr lang="en-US" altLang="en-US" sz="1000" dirty="0"/>
              <a:t>Communications Specialist	Michelle Smith, NOAA</a:t>
            </a:r>
          </a:p>
          <a:p>
            <a:pPr defTabSz="857250">
              <a:spcBef>
                <a:spcPct val="0"/>
              </a:spcBef>
              <a:buNone/>
              <a:tabLst>
                <a:tab pos="1658938" algn="l"/>
              </a:tabLst>
            </a:pPr>
            <a:r>
              <a:rPr lang="en-US" altLang="en-US" sz="1000" dirty="0"/>
              <a:t>Outreach Manager	Erin McKinley</a:t>
            </a:r>
          </a:p>
          <a:p>
            <a:pPr defTabSz="857250">
              <a:spcBef>
                <a:spcPct val="0"/>
              </a:spcBef>
              <a:buNone/>
              <a:tabLst>
                <a:tab pos="1658938" algn="l"/>
              </a:tabLst>
            </a:pPr>
            <a:r>
              <a:rPr lang="en-US" altLang="en-US" sz="1000" dirty="0"/>
              <a:t>Admin. Support	Nicole Solomon, NOAA</a:t>
            </a:r>
          </a:p>
          <a:p>
            <a:pPr defTabSz="857250">
              <a:spcBef>
                <a:spcPct val="0"/>
              </a:spcBef>
              <a:buNone/>
              <a:tabLst>
                <a:tab pos="1658938" algn="l"/>
              </a:tabLst>
            </a:pPr>
            <a:r>
              <a:rPr lang="en-US" altLang="en-US" sz="1000" dirty="0"/>
              <a:t>Program Support Manager/ISO	Jeremy Wilson, NASA</a:t>
            </a:r>
          </a:p>
          <a:p>
            <a:pPr defTabSz="857250">
              <a:spcBef>
                <a:spcPct val="0"/>
              </a:spcBef>
              <a:buNone/>
              <a:tabLst>
                <a:tab pos="1658938" algn="l"/>
              </a:tabLst>
            </a:pPr>
            <a:r>
              <a:rPr lang="en-US" altLang="en-US" sz="1000" dirty="0"/>
              <a:t>Deputy PSM	Chris Sabatino</a:t>
            </a:r>
          </a:p>
          <a:p>
            <a:pPr defTabSz="830222">
              <a:spcBef>
                <a:spcPct val="0"/>
              </a:spcBef>
              <a:buNone/>
              <a:tabLst>
                <a:tab pos="1544638" algn="l"/>
              </a:tabLst>
            </a:pPr>
            <a:endParaRPr lang="en-US" altLang="en-US" sz="1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050" b="1" dirty="0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136700" y="55283"/>
            <a:ext cx="6759279" cy="609601"/>
          </a:xfrm>
        </p:spPr>
        <p:txBody>
          <a:bodyPr>
            <a:noAutofit/>
          </a:bodyPr>
          <a:lstStyle/>
          <a:p>
            <a:pPr defTabSz="801688"/>
            <a:r>
              <a:rPr lang="en-US" altLang="en-US" sz="2400" b="1" dirty="0">
                <a:latin typeface="+mj-lt"/>
              </a:rPr>
              <a:t>Office of Geostationary Earth Orbit Observations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6432" y="4201552"/>
            <a:ext cx="2896170" cy="2546171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50" b="1" dirty="0">
                <a:solidFill>
                  <a:schemeClr val="tx2"/>
                </a:solidFill>
              </a:rPr>
              <a:t>Information Technology Services</a:t>
            </a:r>
            <a:endParaRPr lang="en-US" altLang="en-US" sz="600" dirty="0">
              <a:solidFill>
                <a:srgbClr val="0000FF"/>
              </a:solidFill>
            </a:endParaRPr>
          </a:p>
          <a:p>
            <a:pPr defTabSz="496876">
              <a:spcBef>
                <a:spcPct val="0"/>
              </a:spcBef>
              <a:buNone/>
            </a:pPr>
            <a:r>
              <a:rPr lang="en-US" altLang="en-US" sz="900" dirty="0"/>
              <a:t>Net. Engineer/Help Desk Lead	Chris Hendrickson 	</a:t>
            </a:r>
          </a:p>
          <a:p>
            <a:pPr defTabSz="496876">
              <a:spcBef>
                <a:spcPct val="0"/>
              </a:spcBef>
              <a:buNone/>
            </a:pPr>
            <a:r>
              <a:rPr lang="en-US" altLang="en-US" sz="900" dirty="0"/>
              <a:t>ISSO                          		Steve Lumsden 	</a:t>
            </a:r>
            <a:endParaRPr lang="en-US" altLang="en-US" sz="900" b="1" dirty="0"/>
          </a:p>
          <a:p>
            <a:pPr defTabSz="496876">
              <a:spcBef>
                <a:spcPct val="0"/>
              </a:spcBef>
              <a:buNone/>
            </a:pPr>
            <a:r>
              <a:rPr lang="en-US" altLang="en-US" sz="900" dirty="0"/>
              <a:t>Enterprise Mgmt. Sys. Analyst	Nicole Stone </a:t>
            </a:r>
          </a:p>
          <a:p>
            <a:pPr defTabSz="744520">
              <a:spcBef>
                <a:spcPct val="0"/>
              </a:spcBef>
              <a:buNone/>
            </a:pPr>
            <a:r>
              <a:rPr lang="en-US" altLang="en-US" sz="900" dirty="0"/>
              <a:t>Help Desk		Chad Berry</a:t>
            </a:r>
          </a:p>
          <a:p>
            <a:pPr defTabSz="744520">
              <a:spcBef>
                <a:spcPct val="0"/>
              </a:spcBef>
              <a:buNone/>
            </a:pPr>
            <a:r>
              <a:rPr lang="en-US" altLang="en-US" sz="900" dirty="0"/>
              <a:t>Help Desk		Ronald Hyde</a:t>
            </a:r>
            <a:r>
              <a:rPr lang="en-US" altLang="en-US" sz="900" b="1" dirty="0"/>
              <a:t>	</a:t>
            </a:r>
          </a:p>
          <a:p>
            <a:pPr defTabSz="744520">
              <a:spcBef>
                <a:spcPct val="0"/>
              </a:spcBef>
              <a:buNone/>
            </a:pPr>
            <a:r>
              <a:rPr lang="en-US" altLang="en-US" sz="900" dirty="0"/>
              <a:t>Help Desk		Elvis Castillo</a:t>
            </a:r>
          </a:p>
          <a:p>
            <a:pPr defTabSz="744520">
              <a:spcBef>
                <a:spcPct val="0"/>
              </a:spcBef>
              <a:buNone/>
            </a:pPr>
            <a:r>
              <a:rPr lang="en-US" altLang="en-US" sz="900" dirty="0"/>
              <a:t>Data Tech./IT Analyst	Devin Morris</a:t>
            </a:r>
          </a:p>
          <a:p>
            <a:pPr defTabSz="744520">
              <a:spcBef>
                <a:spcPct val="0"/>
              </a:spcBef>
              <a:buNone/>
            </a:pPr>
            <a:r>
              <a:rPr lang="en-US" altLang="en-US" sz="900" dirty="0"/>
              <a:t>Network Engineering 	Nicole Lauf </a:t>
            </a:r>
          </a:p>
          <a:p>
            <a:pPr defTabSz="744520">
              <a:spcBef>
                <a:spcPct val="0"/>
              </a:spcBef>
              <a:buNone/>
            </a:pPr>
            <a:r>
              <a:rPr lang="en-US" altLang="en-US" sz="900" dirty="0"/>
              <a:t>Network Engineering	Roberto Montoro Network Engineering	Raden Li </a:t>
            </a:r>
          </a:p>
          <a:p>
            <a:pPr defTabSz="496876">
              <a:spcBef>
                <a:spcPct val="0"/>
              </a:spcBef>
              <a:buNone/>
            </a:pPr>
            <a:r>
              <a:rPr lang="en-US" altLang="en-US" sz="900" dirty="0"/>
              <a:t>Applications Dev. Lead	Greg Karbett </a:t>
            </a:r>
          </a:p>
          <a:p>
            <a:pPr defTabSz="744520">
              <a:spcBef>
                <a:spcPct val="0"/>
              </a:spcBef>
              <a:buNone/>
            </a:pPr>
            <a:r>
              <a:rPr lang="en-US" altLang="en-US" sz="900" dirty="0"/>
              <a:t>Applications Development	</a:t>
            </a:r>
            <a:r>
              <a:rPr lang="en-US" sz="900" dirty="0"/>
              <a:t>DeShaun Broadnax</a:t>
            </a:r>
            <a:endParaRPr lang="en-US" altLang="en-US" sz="900" dirty="0"/>
          </a:p>
          <a:p>
            <a:pPr defTabSz="744520">
              <a:spcBef>
                <a:spcPct val="0"/>
              </a:spcBef>
              <a:buNone/>
            </a:pPr>
            <a:r>
              <a:rPr lang="en-US" altLang="en-US" sz="900" dirty="0"/>
              <a:t>Applications Development	Macalister George</a:t>
            </a:r>
          </a:p>
          <a:p>
            <a:pPr defTabSz="744520">
              <a:spcBef>
                <a:spcPct val="0"/>
              </a:spcBef>
              <a:buNone/>
            </a:pPr>
            <a:r>
              <a:rPr lang="en-US" altLang="en-US" sz="900" dirty="0"/>
              <a:t>Applications Development	Dave Horne </a:t>
            </a:r>
          </a:p>
          <a:p>
            <a:pPr defTabSz="744520">
              <a:spcBef>
                <a:spcPct val="0"/>
              </a:spcBef>
              <a:buNone/>
            </a:pPr>
            <a:r>
              <a:rPr lang="en-US" altLang="en-US" sz="900" dirty="0"/>
              <a:t>Applications Development	Melissa Dougherty </a:t>
            </a:r>
          </a:p>
          <a:p>
            <a:pPr defTabSz="744520">
              <a:spcBef>
                <a:spcPct val="0"/>
              </a:spcBef>
              <a:buNone/>
            </a:pPr>
            <a:r>
              <a:rPr lang="en-US" altLang="en-US" sz="900" dirty="0"/>
              <a:t>Apps. Dev. and Webmaster	Kenny Morris</a:t>
            </a:r>
          </a:p>
          <a:p>
            <a:pPr defTabSz="744520">
              <a:spcBef>
                <a:spcPct val="0"/>
              </a:spcBef>
              <a:buNone/>
            </a:pPr>
            <a:r>
              <a:rPr lang="en-US" altLang="en-US" sz="900" dirty="0"/>
              <a:t>Technical Writer	Bethany DeRight</a:t>
            </a:r>
          </a:p>
          <a:p>
            <a:pPr defTabSz="631795">
              <a:spcBef>
                <a:spcPct val="0"/>
              </a:spcBef>
              <a:buNone/>
            </a:pPr>
            <a:endParaRPr lang="en-US" altLang="en-US" sz="1000" dirty="0">
              <a:solidFill>
                <a:prstClr val="black"/>
              </a:solidFill>
            </a:endParaRPr>
          </a:p>
          <a:p>
            <a:pPr defTabSz="631795">
              <a:spcBef>
                <a:spcPct val="0"/>
              </a:spcBef>
              <a:buNone/>
            </a:pPr>
            <a:endParaRPr lang="en-US" altLang="en-US" sz="1000" dirty="0">
              <a:solidFill>
                <a:prstClr val="black"/>
              </a:solidFill>
            </a:endParaRPr>
          </a:p>
          <a:p>
            <a:pPr defTabSz="631795">
              <a:spcBef>
                <a:spcPct val="0"/>
              </a:spcBef>
              <a:buNone/>
            </a:pPr>
            <a:endParaRPr lang="en-US" altLang="en-US" sz="1000" dirty="0">
              <a:solidFill>
                <a:prstClr val="black"/>
              </a:solidFill>
            </a:endParaRPr>
          </a:p>
          <a:p>
            <a:pPr defTabSz="631795">
              <a:spcBef>
                <a:spcPct val="0"/>
              </a:spcBef>
              <a:buNone/>
            </a:pPr>
            <a:endParaRPr lang="en-US" altLang="en-US" sz="1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4191" y="2046420"/>
            <a:ext cx="2986608" cy="177741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50" b="1" dirty="0">
                <a:solidFill>
                  <a:schemeClr val="tx2"/>
                </a:solidFill>
                <a:latin typeface="Calibri" panose="020F0502020204030204" pitchFamily="34" charset="0"/>
              </a:rPr>
              <a:t>Program Science</a:t>
            </a:r>
          </a:p>
          <a:p>
            <a:pPr defTabSz="1539875">
              <a:tabLst>
                <a:tab pos="1714500" algn="l"/>
              </a:tabLst>
              <a:defRPr/>
            </a:pPr>
            <a:r>
              <a:rPr lang="en-US" altLang="en-US" sz="900" dirty="0">
                <a:latin typeface="Calibri" panose="020F0502020204030204" pitchFamily="34" charset="0"/>
              </a:rPr>
              <a:t>GEO Scientist &amp; </a:t>
            </a:r>
          </a:p>
          <a:p>
            <a:pPr defTabSz="1539875">
              <a:tabLst>
                <a:tab pos="1714500" algn="l"/>
              </a:tabLst>
              <a:defRPr/>
            </a:pPr>
            <a:r>
              <a:rPr lang="en-US" altLang="en-US" sz="900" dirty="0">
                <a:latin typeface="Calibri" panose="020F0502020204030204" pitchFamily="34" charset="0"/>
              </a:rPr>
              <a:t>GeoXO Program Scientist:	Andy Heidinger, NOAA</a:t>
            </a:r>
          </a:p>
          <a:p>
            <a:pPr>
              <a:tabLst>
                <a:tab pos="1714500" algn="l"/>
              </a:tabLst>
              <a:defRPr/>
            </a:pPr>
            <a:r>
              <a:rPr lang="en-US" altLang="en-US" sz="900" dirty="0">
                <a:latin typeface="Calibri" panose="020F0502020204030204" pitchFamily="34" charset="0"/>
              </a:rPr>
              <a:t>GOES-R Scientist &amp; </a:t>
            </a:r>
          </a:p>
          <a:p>
            <a:pPr>
              <a:tabLst>
                <a:tab pos="1714500" algn="l"/>
              </a:tabLst>
              <a:defRPr/>
            </a:pPr>
            <a:r>
              <a:rPr lang="en-US" altLang="en-US" sz="900" dirty="0">
                <a:latin typeface="Calibri" panose="020F0502020204030204" pitchFamily="34" charset="0"/>
              </a:rPr>
              <a:t>Deputy GeoXO Program Scientist:	Dan Lindsey, NOAA</a:t>
            </a:r>
          </a:p>
          <a:p>
            <a:pPr defTabSz="1539875">
              <a:tabLst>
                <a:tab pos="1714500" algn="l"/>
              </a:tabLst>
              <a:defRPr/>
            </a:pPr>
            <a:r>
              <a:rPr lang="en-US" altLang="en-US" sz="900" dirty="0">
                <a:latin typeface="Calibri" panose="020F0502020204030204" pitchFamily="34" charset="0"/>
              </a:rPr>
              <a:t>GeoXO User Engagement Scientist:	Kat Hawley, </a:t>
            </a:r>
            <a:r>
              <a:rPr lang="en-US" altLang="en-US" sz="800" dirty="0">
                <a:latin typeface="Calibri" panose="020F0502020204030204" pitchFamily="34" charset="0"/>
              </a:rPr>
              <a:t>NOAA</a:t>
            </a:r>
          </a:p>
          <a:p>
            <a:pPr defTabSz="1539875">
              <a:tabLst>
                <a:tab pos="1714500" algn="l"/>
              </a:tabLst>
              <a:defRPr/>
            </a:pPr>
            <a:r>
              <a:rPr lang="en-US" altLang="en-US" sz="900" dirty="0">
                <a:latin typeface="Calibri" panose="020F0502020204030204" pitchFamily="34" charset="0"/>
              </a:rPr>
              <a:t>Senior Science Advisor:	Steve Goodman</a:t>
            </a:r>
          </a:p>
          <a:p>
            <a:pPr defTabSz="1539875">
              <a:tabLst>
                <a:tab pos="1714500" algn="l"/>
              </a:tabLst>
              <a:defRPr/>
            </a:pPr>
            <a:r>
              <a:rPr lang="en-US" altLang="en-US" sz="900" dirty="0">
                <a:latin typeface="Calibri" panose="020F0502020204030204" pitchFamily="34" charset="0"/>
              </a:rPr>
              <a:t>GeoXO Imager Science WG Lead:	Dan Lindsey, NOAA</a:t>
            </a:r>
          </a:p>
          <a:p>
            <a:pPr defTabSz="1539875">
              <a:tabLst>
                <a:tab pos="1714500" algn="l"/>
              </a:tabLst>
              <a:defRPr/>
            </a:pPr>
            <a:r>
              <a:rPr lang="en-US" altLang="en-US" sz="900" dirty="0">
                <a:latin typeface="Calibri" panose="020F0502020204030204" pitchFamily="34" charset="0"/>
              </a:rPr>
              <a:t>GeoXO Sounder Science WG Lead:	Tim Schmit, NOAA</a:t>
            </a:r>
          </a:p>
          <a:p>
            <a:pPr defTabSz="1539875">
              <a:tabLst>
                <a:tab pos="1714500" algn="l"/>
              </a:tabLst>
              <a:defRPr/>
            </a:pPr>
            <a:r>
              <a:rPr lang="en-US" altLang="en-US" sz="900" dirty="0">
                <a:latin typeface="Calibri" panose="020F0502020204030204" pitchFamily="34" charset="0"/>
              </a:rPr>
              <a:t>GeoXO Lightning Map. Sci WG Lead:	Scott Rudlosky, NOAA</a:t>
            </a:r>
          </a:p>
          <a:p>
            <a:pPr defTabSz="1539875">
              <a:tabLst>
                <a:tab pos="1714500" algn="l"/>
              </a:tabLst>
              <a:defRPr/>
            </a:pPr>
            <a:r>
              <a:rPr lang="en-US" altLang="en-US" sz="900" dirty="0">
                <a:latin typeface="Calibri" panose="020F0502020204030204" pitchFamily="34" charset="0"/>
              </a:rPr>
              <a:t>GeoXO Ocean Color Sci. WG Lead:	Cara </a:t>
            </a:r>
            <a:r>
              <a:rPr lang="en-US" altLang="en-US" sz="900">
                <a:latin typeface="Calibri" panose="020F0502020204030204" pitchFamily="34" charset="0"/>
              </a:rPr>
              <a:t>Wilson, NOAA</a:t>
            </a:r>
            <a:endParaRPr lang="en-US" altLang="en-US" sz="900" dirty="0">
              <a:latin typeface="Calibri" panose="020F0502020204030204" pitchFamily="34" charset="0"/>
            </a:endParaRPr>
          </a:p>
          <a:p>
            <a:pPr defTabSz="1539875">
              <a:tabLst>
                <a:tab pos="1714500" algn="l"/>
              </a:tabLst>
              <a:defRPr/>
            </a:pPr>
            <a:r>
              <a:rPr lang="en-US" altLang="en-US" sz="900" dirty="0">
                <a:latin typeface="Calibri" panose="020F0502020204030204" pitchFamily="34" charset="0"/>
              </a:rPr>
              <a:t>GeoXO </a:t>
            </a:r>
            <a:r>
              <a:rPr lang="en-US" altLang="en-US" sz="900" dirty="0" err="1">
                <a:latin typeface="Calibri" panose="020F0502020204030204" pitchFamily="34" charset="0"/>
              </a:rPr>
              <a:t>Atmo</a:t>
            </a:r>
            <a:r>
              <a:rPr lang="en-US" altLang="en-US" sz="900" dirty="0">
                <a:latin typeface="Calibri" panose="020F0502020204030204" pitchFamily="34" charset="0"/>
              </a:rPr>
              <a:t>. Comp. Sci. WG Lead:	Greg Frost, NOAA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7020" y="3505810"/>
            <a:ext cx="2381587" cy="530915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50" b="1" dirty="0">
                <a:solidFill>
                  <a:schemeClr val="tx2"/>
                </a:solidFill>
              </a:rPr>
              <a:t>Program Mission Assurance</a:t>
            </a:r>
            <a:endParaRPr lang="en-US" altLang="en-US" sz="600" dirty="0">
              <a:solidFill>
                <a:schemeClr val="tx2"/>
              </a:solidFill>
            </a:endParaRPr>
          </a:p>
          <a:p>
            <a:pPr defTabSz="573088">
              <a:spcBef>
                <a:spcPct val="0"/>
              </a:spcBef>
              <a:buNone/>
            </a:pPr>
            <a:r>
              <a:rPr lang="en-US" altLang="en-US" sz="900" dirty="0"/>
              <a:t>Lead:		Syed Aziz,  NASA</a:t>
            </a:r>
          </a:p>
          <a:p>
            <a:pPr defTabSz="573088">
              <a:spcBef>
                <a:spcPct val="0"/>
              </a:spcBef>
              <a:buNone/>
            </a:pPr>
            <a:r>
              <a:rPr lang="en-US" altLang="en-US" sz="900" dirty="0"/>
              <a:t>Lead:		Gerd Fischer, NASA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F08EC-556D-4A1C-845F-2ABFACE9E84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43504" y="4201551"/>
            <a:ext cx="3143911" cy="1895603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050" b="1" dirty="0">
                <a:solidFill>
                  <a:schemeClr val="tx2"/>
                </a:solidFill>
              </a:rPr>
              <a:t>Program Systems Engineering</a:t>
            </a:r>
            <a:endParaRPr lang="en-US" altLang="en-US" sz="600" dirty="0"/>
          </a:p>
          <a:p>
            <a:pPr>
              <a:spcBef>
                <a:spcPct val="0"/>
              </a:spcBef>
              <a:buFontTx/>
              <a:buNone/>
              <a:tabLst>
                <a:tab pos="1544638" algn="l"/>
              </a:tabLst>
              <a:defRPr/>
            </a:pPr>
            <a:r>
              <a:rPr lang="en-US" altLang="en-US" sz="900" dirty="0"/>
              <a:t>PSE Lead	Alexander Krimchansky, NASA</a:t>
            </a:r>
          </a:p>
          <a:p>
            <a:pPr>
              <a:spcBef>
                <a:spcPct val="0"/>
              </a:spcBef>
              <a:buFontTx/>
              <a:buNone/>
              <a:tabLst>
                <a:tab pos="1544638" algn="l"/>
              </a:tabLst>
              <a:defRPr/>
            </a:pPr>
            <a:r>
              <a:rPr lang="en-US" altLang="en-US" sz="900" dirty="0"/>
              <a:t>PSE Deputy	Daniel Gillies, NOAA</a:t>
            </a:r>
          </a:p>
          <a:p>
            <a:pPr>
              <a:spcBef>
                <a:spcPct val="0"/>
              </a:spcBef>
              <a:buNone/>
              <a:tabLst>
                <a:tab pos="1544638" algn="l"/>
              </a:tabLst>
              <a:defRPr/>
            </a:pPr>
            <a:r>
              <a:rPr lang="en-US" altLang="en-US" sz="900" dirty="0"/>
              <a:t>RF Spectrum	Joseph </a:t>
            </a:r>
            <a:r>
              <a:rPr lang="en-US" altLang="en-US" sz="900" dirty="0" err="1"/>
              <a:t>Crossin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  <a:tabLst>
                <a:tab pos="1544638" algn="l"/>
              </a:tabLst>
              <a:defRPr/>
            </a:pPr>
            <a:r>
              <a:rPr lang="en-US" altLang="en-US" sz="900" dirty="0"/>
              <a:t>Special Studies	</a:t>
            </a:r>
            <a:r>
              <a:rPr lang="en-US" sz="900" dirty="0"/>
              <a:t>Sophonias Teshome</a:t>
            </a:r>
          </a:p>
          <a:p>
            <a:pPr>
              <a:spcBef>
                <a:spcPct val="0"/>
              </a:spcBef>
              <a:buFontTx/>
              <a:buNone/>
              <a:tabLst>
                <a:tab pos="1544638" algn="l"/>
              </a:tabLst>
              <a:defRPr/>
            </a:pPr>
            <a:r>
              <a:rPr lang="en-US" altLang="en-US" sz="900" dirty="0"/>
              <a:t>Detectors	Patrick Conforti</a:t>
            </a:r>
          </a:p>
          <a:p>
            <a:pPr>
              <a:spcBef>
                <a:spcPct val="0"/>
              </a:spcBef>
              <a:buFontTx/>
              <a:buNone/>
              <a:tabLst>
                <a:tab pos="1544638" algn="l"/>
              </a:tabLst>
              <a:defRPr/>
            </a:pPr>
            <a:r>
              <a:rPr lang="en-US" altLang="en-US" sz="900" dirty="0" err="1"/>
              <a:t>Reqts</a:t>
            </a:r>
            <a:r>
              <a:rPr lang="en-US" altLang="en-US" sz="900" dirty="0"/>
              <a:t>/Review </a:t>
            </a:r>
            <a:r>
              <a:rPr lang="en-US" altLang="en-US" sz="900" dirty="0" err="1"/>
              <a:t>Mgmt</a:t>
            </a:r>
            <a:r>
              <a:rPr lang="en-US" altLang="en-US" sz="900" dirty="0"/>
              <a:t>/ V&amp;V	Rich Rivera </a:t>
            </a:r>
          </a:p>
          <a:p>
            <a:pPr>
              <a:spcBef>
                <a:spcPct val="0"/>
              </a:spcBef>
              <a:buFontTx/>
              <a:buNone/>
              <a:tabLst>
                <a:tab pos="1544638" algn="l"/>
              </a:tabLst>
              <a:defRPr/>
            </a:pPr>
            <a:r>
              <a:rPr lang="en-US" altLang="en-US" sz="900" dirty="0"/>
              <a:t>Risk Management/V&amp;V	Scott Appelbaum</a:t>
            </a:r>
          </a:p>
          <a:p>
            <a:pPr>
              <a:spcBef>
                <a:spcPct val="0"/>
              </a:spcBef>
              <a:buFontTx/>
              <a:buNone/>
              <a:tabLst>
                <a:tab pos="1544638" algn="l"/>
              </a:tabLst>
              <a:defRPr/>
            </a:pPr>
            <a:r>
              <a:rPr lang="en-US" altLang="en-US" sz="900" dirty="0"/>
              <a:t>Interface Management	Joe Criscione </a:t>
            </a:r>
          </a:p>
          <a:p>
            <a:pPr defTabSz="1116013">
              <a:spcBef>
                <a:spcPct val="0"/>
              </a:spcBef>
              <a:buFontTx/>
              <a:buNone/>
              <a:tabLst>
                <a:tab pos="1544638" algn="l"/>
              </a:tabLst>
              <a:defRPr/>
            </a:pPr>
            <a:r>
              <a:rPr lang="en-US" altLang="en-US" sz="900" dirty="0"/>
              <a:t>Cal/Val/Product </a:t>
            </a:r>
            <a:r>
              <a:rPr lang="en-US" altLang="en-US" sz="900" dirty="0" err="1"/>
              <a:t>Verif</a:t>
            </a:r>
            <a:r>
              <a:rPr lang="en-US" altLang="en-US" sz="900" dirty="0"/>
              <a:t>/ L1 </a:t>
            </a:r>
            <a:r>
              <a:rPr lang="en-US" altLang="en-US" sz="900" dirty="0" err="1"/>
              <a:t>Reqs</a:t>
            </a:r>
            <a:r>
              <a:rPr lang="en-US" altLang="en-US" sz="900" dirty="0"/>
              <a:t>	Monica Coakley</a:t>
            </a:r>
          </a:p>
          <a:p>
            <a:pPr defTabSz="1116013">
              <a:spcBef>
                <a:spcPct val="0"/>
              </a:spcBef>
              <a:buFontTx/>
              <a:buNone/>
              <a:tabLst>
                <a:tab pos="1544638" algn="l"/>
              </a:tabLst>
              <a:defRPr/>
            </a:pPr>
            <a:r>
              <a:rPr lang="en-US" altLang="en-US" sz="900" dirty="0"/>
              <a:t>Configuration Management	Joyce White</a:t>
            </a:r>
          </a:p>
          <a:p>
            <a:pPr>
              <a:spcBef>
                <a:spcPct val="0"/>
              </a:spcBef>
              <a:buFontTx/>
              <a:buNone/>
              <a:tabLst>
                <a:tab pos="1544638" algn="l"/>
              </a:tabLst>
              <a:defRPr/>
            </a:pPr>
            <a:r>
              <a:rPr lang="en-US" altLang="en-US" sz="900" dirty="0"/>
              <a:t>DOORS Manager	Kevin Hoover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7020" y="4201552"/>
            <a:ext cx="2809664" cy="2546171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50" b="1" dirty="0">
                <a:solidFill>
                  <a:schemeClr val="tx2"/>
                </a:solidFill>
              </a:rPr>
              <a:t>Program Control</a:t>
            </a:r>
            <a:endParaRPr lang="en-US" altLang="en-US" sz="600" dirty="0">
              <a:solidFill>
                <a:prstClr val="black"/>
              </a:solidFill>
            </a:endParaRPr>
          </a:p>
          <a:p>
            <a:pPr defTabSz="1201709">
              <a:spcBef>
                <a:spcPct val="0"/>
              </a:spcBef>
              <a:buNone/>
              <a:tabLst>
                <a:tab pos="1484313" algn="l"/>
              </a:tabLst>
            </a:pPr>
            <a:r>
              <a:rPr lang="en-US" altLang="en-US" sz="900" dirty="0"/>
              <a:t>Chief/Business Manager	Steve Schaeffer, NOAA</a:t>
            </a:r>
          </a:p>
          <a:p>
            <a:pPr defTabSz="1312830">
              <a:spcBef>
                <a:spcPct val="0"/>
              </a:spcBef>
              <a:buNone/>
              <a:tabLst>
                <a:tab pos="1484313" algn="l"/>
              </a:tabLst>
            </a:pPr>
            <a:r>
              <a:rPr lang="en-US" altLang="en-US" sz="900" dirty="0"/>
              <a:t>Deputy, Formulation	Lisa Hurt, NOAA</a:t>
            </a:r>
          </a:p>
          <a:p>
            <a:pPr defTabSz="1312830">
              <a:spcBef>
                <a:spcPct val="0"/>
              </a:spcBef>
              <a:buNone/>
              <a:tabLst>
                <a:tab pos="1484313" algn="l"/>
              </a:tabLst>
            </a:pPr>
            <a:r>
              <a:rPr lang="en-US" altLang="en-US" sz="900" dirty="0"/>
              <a:t>Deputy Business Manager	</a:t>
            </a:r>
            <a:r>
              <a:rPr lang="en-US" altLang="en-US" sz="900" i="1" dirty="0"/>
              <a:t>Vacant, </a:t>
            </a:r>
            <a:r>
              <a:rPr lang="en-US" altLang="en-US" sz="900" dirty="0"/>
              <a:t>NASA</a:t>
            </a:r>
          </a:p>
          <a:p>
            <a:pPr defTabSz="1312830">
              <a:spcBef>
                <a:spcPct val="0"/>
              </a:spcBef>
              <a:buNone/>
              <a:tabLst>
                <a:tab pos="1484313" algn="l"/>
              </a:tabLst>
            </a:pPr>
            <a:r>
              <a:rPr lang="en-US" altLang="en-US" sz="900" dirty="0"/>
              <a:t>CWIP	Laila Yates, NOAA</a:t>
            </a:r>
          </a:p>
          <a:p>
            <a:pPr defTabSz="1312830">
              <a:spcBef>
                <a:spcPct val="0"/>
              </a:spcBef>
              <a:buNone/>
              <a:tabLst>
                <a:tab pos="1484313" algn="l"/>
              </a:tabLst>
            </a:pPr>
            <a:r>
              <a:rPr lang="en-US" altLang="en-US" sz="900" dirty="0"/>
              <a:t>Budget Execution	Debbie Rivera, NOAA</a:t>
            </a:r>
          </a:p>
          <a:p>
            <a:pPr defTabSz="1312830">
              <a:spcBef>
                <a:spcPct val="0"/>
              </a:spcBef>
              <a:buNone/>
              <a:tabLst>
                <a:tab pos="1484313" algn="l"/>
              </a:tabLst>
            </a:pPr>
            <a:r>
              <a:rPr lang="en-US" altLang="en-US" sz="900" dirty="0"/>
              <a:t>Budget Execution	Trina Griffin</a:t>
            </a:r>
          </a:p>
          <a:p>
            <a:pPr defTabSz="1312830">
              <a:spcBef>
                <a:spcPct val="0"/>
              </a:spcBef>
              <a:buNone/>
              <a:tabLst>
                <a:tab pos="1484313" algn="l"/>
              </a:tabLst>
            </a:pPr>
            <a:r>
              <a:rPr lang="en-US" altLang="en-US" sz="900" dirty="0"/>
              <a:t>Budget Execution	Kay Collins</a:t>
            </a:r>
          </a:p>
          <a:p>
            <a:pPr defTabSz="1312830">
              <a:spcBef>
                <a:spcPct val="0"/>
              </a:spcBef>
              <a:buNone/>
              <a:tabLst>
                <a:tab pos="1484313" algn="l"/>
              </a:tabLst>
            </a:pPr>
            <a:r>
              <a:rPr lang="en-US" altLang="en-US" sz="900" dirty="0"/>
              <a:t>Jr. Budget Execution	</a:t>
            </a:r>
            <a:r>
              <a:rPr lang="en-US" altLang="en-US" sz="900" i="1" dirty="0"/>
              <a:t>Vacant, </a:t>
            </a:r>
            <a:r>
              <a:rPr lang="en-US" altLang="en-US" sz="900" dirty="0"/>
              <a:t>NOAA</a:t>
            </a:r>
          </a:p>
          <a:p>
            <a:pPr defTabSz="1312830">
              <a:spcBef>
                <a:spcPct val="0"/>
              </a:spcBef>
              <a:buNone/>
              <a:tabLst>
                <a:tab pos="1484313" algn="l"/>
              </a:tabLst>
            </a:pPr>
            <a:r>
              <a:rPr lang="en-US" altLang="en-US" sz="900" dirty="0"/>
              <a:t>Lead NASA Resource Analyst	Angelina Hewitt</a:t>
            </a:r>
          </a:p>
          <a:p>
            <a:pPr defTabSz="1312830">
              <a:spcBef>
                <a:spcPct val="0"/>
              </a:spcBef>
              <a:buNone/>
              <a:tabLst>
                <a:tab pos="1484313" algn="l"/>
              </a:tabLst>
            </a:pPr>
            <a:r>
              <a:rPr lang="en-US" altLang="en-US" sz="900" dirty="0"/>
              <a:t>Resource Analyst	William Barnes </a:t>
            </a:r>
          </a:p>
          <a:p>
            <a:pPr defTabSz="1312830">
              <a:spcBef>
                <a:spcPct val="0"/>
              </a:spcBef>
              <a:buNone/>
              <a:tabLst>
                <a:tab pos="1484313" algn="l"/>
              </a:tabLst>
            </a:pPr>
            <a:r>
              <a:rPr lang="en-US" altLang="en-US" sz="900" dirty="0"/>
              <a:t>Cost Estimating Lead	Joseph Deausen </a:t>
            </a:r>
          </a:p>
          <a:p>
            <a:pPr defTabSz="1312830">
              <a:spcBef>
                <a:spcPct val="0"/>
              </a:spcBef>
              <a:buNone/>
              <a:tabLst>
                <a:tab pos="1484313" algn="l"/>
              </a:tabLst>
            </a:pPr>
            <a:r>
              <a:rPr lang="en-US" altLang="en-US" sz="900" dirty="0"/>
              <a:t>Jr. Cost Estimator	Allen Wong</a:t>
            </a:r>
          </a:p>
          <a:p>
            <a:pPr defTabSz="1430338">
              <a:spcBef>
                <a:spcPct val="0"/>
              </a:spcBef>
              <a:buNone/>
              <a:tabLst>
                <a:tab pos="1484313" algn="l"/>
              </a:tabLst>
            </a:pPr>
            <a:r>
              <a:rPr lang="en-US" altLang="en-US" sz="900" dirty="0"/>
              <a:t>EVM Analysis Lead	Bernard Gerrity</a:t>
            </a:r>
          </a:p>
          <a:p>
            <a:pPr defTabSz="1312830">
              <a:spcBef>
                <a:spcPct val="0"/>
              </a:spcBef>
              <a:buNone/>
              <a:tabLst>
                <a:tab pos="1484313" algn="l"/>
              </a:tabLst>
            </a:pPr>
            <a:r>
              <a:rPr lang="en-US" altLang="en-US" sz="900" dirty="0"/>
              <a:t>EVM Analysis, Spacecraft	Deborah Bell</a:t>
            </a:r>
          </a:p>
          <a:p>
            <a:pPr defTabSz="1312830">
              <a:spcBef>
                <a:spcPct val="0"/>
              </a:spcBef>
              <a:buNone/>
              <a:tabLst>
                <a:tab pos="1484313" algn="l"/>
              </a:tabLst>
            </a:pPr>
            <a:r>
              <a:rPr lang="en-US" altLang="en-US" sz="900" dirty="0"/>
              <a:t>Lead Program Scheduler	James Meyer </a:t>
            </a:r>
          </a:p>
          <a:p>
            <a:pPr defTabSz="1312830">
              <a:spcBef>
                <a:spcPct val="0"/>
              </a:spcBef>
              <a:buNone/>
              <a:tabLst>
                <a:tab pos="1484313" algn="l"/>
              </a:tabLst>
            </a:pPr>
            <a:r>
              <a:rPr lang="en-US" altLang="en-US" sz="900" dirty="0"/>
              <a:t>Scheduling	Katherine Andrews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50" dirty="0">
              <a:solidFill>
                <a:prstClr val="white"/>
              </a:solidFill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117020" y="2665808"/>
            <a:ext cx="2367829" cy="736549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1050" b="1" dirty="0">
                <a:solidFill>
                  <a:schemeClr val="tx2"/>
                </a:solidFill>
              </a:rPr>
              <a:t>Program Contracts</a:t>
            </a:r>
            <a:endParaRPr lang="en-US" sz="1300" b="1" dirty="0">
              <a:solidFill>
                <a:schemeClr val="tx2"/>
              </a:solidFill>
            </a:endParaRPr>
          </a:p>
          <a:p>
            <a:pPr>
              <a:tabLst>
                <a:tab pos="690563" algn="l"/>
                <a:tab pos="1147763" algn="l"/>
              </a:tabLst>
            </a:pPr>
            <a:r>
              <a:rPr lang="en-US" sz="900" dirty="0"/>
              <a:t>Ground:	Jerry Robertson, NOAA</a:t>
            </a:r>
          </a:p>
          <a:p>
            <a:pPr defTabSz="685800">
              <a:tabLst>
                <a:tab pos="690563" algn="l"/>
                <a:tab pos="1147763" algn="l"/>
              </a:tabLst>
            </a:pPr>
            <a:r>
              <a:rPr lang="en-US" sz="900" dirty="0"/>
              <a:t>Flight:	Tammy Seidel,  NASA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1541596" y="4081968"/>
            <a:ext cx="5949184" cy="20117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10400" y="1086295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As of: Mar 18 2024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013FF6-576F-47EA-BC9E-28FBF6CA7960}"/>
              </a:ext>
            </a:extLst>
          </p:cNvPr>
          <p:cNvCxnSpPr>
            <a:cxnSpLocks/>
          </p:cNvCxnSpPr>
          <p:nvPr/>
        </p:nvCxnSpPr>
        <p:spPr>
          <a:xfrm>
            <a:off x="1538005" y="4097111"/>
            <a:ext cx="0" cy="109415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5DE2FD-1521-487A-A034-A457249946C1}"/>
              </a:ext>
            </a:extLst>
          </p:cNvPr>
          <p:cNvCxnSpPr>
            <a:cxnSpLocks/>
          </p:cNvCxnSpPr>
          <p:nvPr/>
        </p:nvCxnSpPr>
        <p:spPr>
          <a:xfrm>
            <a:off x="7490780" y="4076904"/>
            <a:ext cx="0" cy="124647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E811FB-5897-43C0-A51E-254F6F4F91B8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289270" y="3429000"/>
            <a:ext cx="5581" cy="660372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0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47159" y="3848100"/>
            <a:ext cx="3226019" cy="199706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>
              <a:spcAft>
                <a:spcPts val="300"/>
              </a:spcAft>
            </a:pPr>
            <a:r>
              <a:rPr lang="en-US" sz="1300" b="1" dirty="0">
                <a:solidFill>
                  <a:schemeClr val="tx2"/>
                </a:solidFill>
              </a:rPr>
              <a:t>GOES-R Flight Project</a:t>
            </a:r>
          </a:p>
          <a:p>
            <a:pPr algn="ctr" eaLnBrk="0" hangingPunct="0"/>
            <a:r>
              <a:rPr lang="en-US" sz="1300" dirty="0"/>
              <a:t>Project Manager: John Deily, NASA</a:t>
            </a:r>
          </a:p>
          <a:p>
            <a:pPr algn="ctr" eaLnBrk="0" hangingPunct="0"/>
            <a:r>
              <a:rPr lang="en-US" sz="1300" dirty="0"/>
              <a:t>Deputy PM: Monica Todirita, NOAA</a:t>
            </a:r>
          </a:p>
          <a:p>
            <a:pPr algn="ctr" eaLnBrk="0" hangingPunct="0"/>
            <a:r>
              <a:rPr lang="en-US" sz="1300"/>
              <a:t>Deputy PM: Gyanesh Chander, NASA</a:t>
            </a:r>
          </a:p>
          <a:p>
            <a:pPr algn="ctr" eaLnBrk="0" hangingPunct="0"/>
            <a:r>
              <a:rPr lang="en-US" sz="1300"/>
              <a:t>Deputy </a:t>
            </a:r>
            <a:r>
              <a:rPr lang="en-US" sz="1300" dirty="0"/>
              <a:t>PM (Resources): Heather Matthews, </a:t>
            </a:r>
          </a:p>
          <a:p>
            <a:pPr algn="ctr" eaLnBrk="0" hangingPunct="0"/>
            <a:r>
              <a:rPr lang="en-US" sz="1300" dirty="0"/>
              <a:t>NASA</a:t>
            </a:r>
          </a:p>
          <a:p>
            <a:pPr algn="ctr" eaLnBrk="0" hangingPunct="0"/>
            <a:endParaRPr lang="en-US" sz="800" dirty="0"/>
          </a:p>
          <a:p>
            <a:pPr algn="ctr" eaLnBrk="0" hangingPunct="0"/>
            <a:r>
              <a:rPr lang="en-US" sz="1200" dirty="0"/>
              <a:t>*</a:t>
            </a:r>
            <a:r>
              <a:rPr lang="en-US" sz="1200" i="1" dirty="0"/>
              <a:t>Please see GOES-R Flight org chart </a:t>
            </a:r>
          </a:p>
          <a:p>
            <a:pPr algn="ctr" eaLnBrk="0" hangingPunct="0"/>
            <a:r>
              <a:rPr lang="en-US" sz="1200" i="1" dirty="0"/>
              <a:t>for detailed organization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249988" y="3851453"/>
            <a:ext cx="2853802" cy="1993703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t"/>
          <a:lstStyle/>
          <a:p>
            <a:pPr algn="ctr" eaLnBrk="0" hangingPunct="0">
              <a:spcAft>
                <a:spcPts val="300"/>
              </a:spcAft>
            </a:pPr>
            <a:r>
              <a:rPr lang="en-US" sz="1300" b="1" dirty="0">
                <a:solidFill>
                  <a:schemeClr val="tx2"/>
                </a:solidFill>
              </a:rPr>
              <a:t>GEO Ground Project</a:t>
            </a:r>
          </a:p>
          <a:p>
            <a:pPr algn="ctr" eaLnBrk="0" hangingPunct="0"/>
            <a:r>
              <a:rPr lang="en-US" sz="1300" dirty="0"/>
              <a:t>Project Manager: Steve Grippando, NOAA</a:t>
            </a:r>
          </a:p>
          <a:p>
            <a:pPr algn="ctr" eaLnBrk="0" hangingPunct="0"/>
            <a:r>
              <a:rPr lang="en-US" sz="1300" dirty="0"/>
              <a:t>Deputy PM: Elizabeth Corderman, NASA</a:t>
            </a:r>
          </a:p>
          <a:p>
            <a:pPr algn="ctr" eaLnBrk="0" hangingPunct="0"/>
            <a:r>
              <a:rPr lang="en-US" sz="1300" dirty="0"/>
              <a:t>Assistant PM: Lili Alvarado, NOAA</a:t>
            </a:r>
          </a:p>
          <a:p>
            <a:pPr algn="ctr" eaLnBrk="0" hangingPunct="0"/>
            <a:r>
              <a:rPr lang="en-US" sz="1300" dirty="0"/>
              <a:t>Deputy PM (Resources): Margaret Pavlik,</a:t>
            </a:r>
          </a:p>
          <a:p>
            <a:pPr algn="ctr" eaLnBrk="0" hangingPunct="0"/>
            <a:r>
              <a:rPr lang="en-US" sz="1300" dirty="0"/>
              <a:t>NASA</a:t>
            </a:r>
          </a:p>
          <a:p>
            <a:pPr algn="ctr" eaLnBrk="0" hangingPunct="0"/>
            <a:endParaRPr lang="en-US" sz="1200" i="1" dirty="0"/>
          </a:p>
          <a:p>
            <a:pPr algn="ctr" eaLnBrk="0" hangingPunct="0"/>
            <a:r>
              <a:rPr lang="en-US" sz="1200" i="1" dirty="0"/>
              <a:t>*Please see GeoXO Ground Segment </a:t>
            </a:r>
          </a:p>
          <a:p>
            <a:pPr algn="ctr" eaLnBrk="0" hangingPunct="0"/>
            <a:r>
              <a:rPr lang="en-US" sz="1200" i="1" dirty="0"/>
              <a:t>org chart for detailed organization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7332" y="1419165"/>
            <a:ext cx="4109335" cy="1121999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Aft>
                <a:spcPts val="100"/>
              </a:spcAft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Program Office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Director: Pam Sullivan, NOAA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Deputy Director: Brian Hall, NASA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Assistant Director: Jim Valenti, NOAA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Chief of Staff:  Kevin Fryar, NOAA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0334" y="237686"/>
            <a:ext cx="7143330" cy="656584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+mj-lt"/>
              </a:rPr>
              <a:t>Office of Geostationary Earth Orbit Observations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F08EC-556D-4A1C-845F-2ABFACE9E84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40210" y="3851454"/>
            <a:ext cx="2841970" cy="1997061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>
              <a:spcAft>
                <a:spcPts val="300"/>
              </a:spcAft>
            </a:pPr>
            <a:r>
              <a:rPr lang="en-US" sz="1300" b="1" dirty="0">
                <a:solidFill>
                  <a:schemeClr val="tx2"/>
                </a:solidFill>
              </a:rPr>
              <a:t>GeoXO Flight Project</a:t>
            </a:r>
          </a:p>
          <a:p>
            <a:pPr algn="ctr" eaLnBrk="0" hangingPunct="0"/>
            <a:r>
              <a:rPr lang="en-US" sz="1300" dirty="0"/>
              <a:t>Project Manager: Candace Carlisle, NASA</a:t>
            </a:r>
          </a:p>
          <a:p>
            <a:pPr algn="ctr" eaLnBrk="0" hangingPunct="0"/>
            <a:r>
              <a:rPr lang="en-US" sz="1300" dirty="0"/>
              <a:t>Deputy PM: Chris Wheeler, NOAA</a:t>
            </a:r>
          </a:p>
          <a:p>
            <a:pPr algn="ctr" eaLnBrk="0" hangingPunct="0"/>
            <a:r>
              <a:rPr lang="en-US" sz="1300" dirty="0"/>
              <a:t>Deputy PM: Monica Todirita, NOAA</a:t>
            </a:r>
          </a:p>
          <a:p>
            <a:pPr algn="ctr" eaLnBrk="0" hangingPunct="0"/>
            <a:r>
              <a:rPr lang="en-US" sz="1300" dirty="0"/>
              <a:t>Deputy PM (Resources): Heather</a:t>
            </a:r>
          </a:p>
          <a:p>
            <a:pPr algn="ctr" eaLnBrk="0" hangingPunct="0"/>
            <a:r>
              <a:rPr lang="en-US" sz="1300" dirty="0"/>
              <a:t> Matthews, NASA</a:t>
            </a:r>
          </a:p>
          <a:p>
            <a:pPr lvl="0">
              <a:spcBef>
                <a:spcPct val="0"/>
              </a:spcBef>
              <a:defRPr/>
            </a:pPr>
            <a:r>
              <a:rPr lang="en-US" altLang="en-US" sz="800" i="1" dirty="0">
                <a:solidFill>
                  <a:prstClr val="white"/>
                </a:solidFill>
                <a:ea typeface="+mn-ea"/>
                <a:cs typeface="+mn-cs"/>
              </a:rPr>
              <a:t>*Please see Flight org charts for detailed organization</a:t>
            </a:r>
          </a:p>
          <a:p>
            <a:pPr algn="ctr" eaLnBrk="0" hangingPunct="0"/>
            <a:r>
              <a:rPr lang="en-US" sz="1300" i="1" dirty="0"/>
              <a:t>*</a:t>
            </a:r>
            <a:r>
              <a:rPr lang="en-US" sz="1200" i="1" dirty="0"/>
              <a:t>Pease see GeoXO Flight org chart</a:t>
            </a:r>
          </a:p>
          <a:p>
            <a:pPr algn="ctr" eaLnBrk="0" hangingPunct="0"/>
            <a:r>
              <a:rPr lang="en-US" sz="1200" i="1" dirty="0"/>
              <a:t>for detailed organization</a:t>
            </a:r>
            <a:endParaRPr lang="en-US" sz="1300" i="1" dirty="0"/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457780" y="3083355"/>
            <a:ext cx="6148215" cy="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461195" y="3092340"/>
            <a:ext cx="0" cy="759115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7605995" y="3083355"/>
            <a:ext cx="0" cy="76810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2"/>
          </p:cNvCxnSpPr>
          <p:nvPr/>
        </p:nvCxnSpPr>
        <p:spPr>
          <a:xfrm>
            <a:off x="4572000" y="2541164"/>
            <a:ext cx="0" cy="1310291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0820" y="1002829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As of: Mar 18 2024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4564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54263</TotalTime>
  <Words>991</Words>
  <Application>Microsoft Office PowerPoint</Application>
  <PresentationFormat>On-screen Show (4:3)</PresentationFormat>
  <Paragraphs>171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Office Theme</vt:lpstr>
      <vt:lpstr>1_Office Theme</vt:lpstr>
      <vt:lpstr>Office of Geostationary Earth Orbit Observations</vt:lpstr>
      <vt:lpstr>Office of Geostationary Earth Orbit Observations</vt:lpstr>
      <vt:lpstr>Office of Geostationary Earth Orbit Observations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Status and Responses to SRR RFAs</dc:title>
  <dc:creator>Pickering, Richard A. (GSFC-4000)</dc:creator>
  <cp:lastModifiedBy>Clark, Jennifer G. (GSFC-410.0)[ASRC FEDERAL SYSTEM SOLUTIONS]</cp:lastModifiedBy>
  <cp:revision>1181</cp:revision>
  <cp:lastPrinted>2022-11-02T19:50:19Z</cp:lastPrinted>
  <dcterms:created xsi:type="dcterms:W3CDTF">2010-06-14T17:25:55Z</dcterms:created>
  <dcterms:modified xsi:type="dcterms:W3CDTF">2024-03-18T18:30:24Z</dcterms:modified>
</cp:coreProperties>
</file>