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handoutMasterIdLst>
    <p:handoutMasterId r:id="rId17"/>
  </p:handoutMasterIdLst>
  <p:sldIdLst>
    <p:sldId id="274" r:id="rId2"/>
    <p:sldId id="271" r:id="rId3"/>
    <p:sldId id="257" r:id="rId4"/>
    <p:sldId id="290" r:id="rId5"/>
    <p:sldId id="288" r:id="rId6"/>
    <p:sldId id="283" r:id="rId7"/>
    <p:sldId id="272" r:id="rId8"/>
    <p:sldId id="293" r:id="rId9"/>
    <p:sldId id="292" r:id="rId10"/>
    <p:sldId id="285" r:id="rId11"/>
    <p:sldId id="295" r:id="rId12"/>
    <p:sldId id="267" r:id="rId13"/>
    <p:sldId id="279" r:id="rId14"/>
    <p:sldId id="26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6699"/>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4" autoAdjust="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CC3F41DF-BE9C-44F3-8094-20A02AA381A9}" type="datetimeFigureOut">
              <a:rPr lang="en-US"/>
              <a:pPr>
                <a:defRPr/>
              </a:pPr>
              <a:t>12/8/2010</a:t>
            </a:fld>
            <a:endParaRPr lang="en-US"/>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B8AADD9-5619-482F-B961-47BF8B74A3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fld id="{69BCB14E-37E0-424C-A04F-FA5B0EB35F5D}" type="datetimeFigureOut">
              <a:rPr lang="en-US"/>
              <a:pPr>
                <a:defRPr/>
              </a:pPr>
              <a:t>12/8/2010</a:t>
            </a:fld>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8390F339-DFF2-4999-A601-903777DD13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7"/>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grpSp>
          <p:nvGrpSpPr>
            <p:cNvPr id="8" name="Freeform 22"/>
            <p:cNvGrpSpPr>
              <a:grpSpLocks/>
            </p:cNvGrpSpPr>
            <p:nvPr/>
          </p:nvGrpSpPr>
          <p:grpSpPr bwMode="auto">
            <a:xfrm>
              <a:off x="-6686" y="4875025"/>
              <a:ext cx="9156783" cy="1996274"/>
              <a:chOff x="-6096" y="4992624"/>
              <a:chExt cx="9156192" cy="1877568"/>
            </a:xfrm>
          </p:grpSpPr>
          <p:pic>
            <p:nvPicPr>
              <p:cNvPr id="10" name="Freeform 22"/>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9"/>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Times New Roman" pitchFamily="18" charset="0"/>
                </a:endParaRPr>
              </a:p>
            </p:txBody>
          </p:sp>
        </p:grpSp>
        <p:pic>
          <p:nvPicPr>
            <p:cNvPr id="9" name="Straight Connector 23"/>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Title 10"/>
          <p:cNvSpPr>
            <a:spLocks noGrp="1"/>
          </p:cNvSpPr>
          <p:nvPr>
            <p:ph type="title"/>
          </p:nvPr>
        </p:nvSpPr>
        <p:spPr>
          <a:xfrm>
            <a:off x="457200" y="2438400"/>
            <a:ext cx="8229600" cy="114300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457200" y="274638"/>
            <a:ext cx="7315200" cy="1143000"/>
          </a:xfrm>
          <a:prstGeom prst="rect">
            <a:avLst/>
          </a:prstGeom>
        </p:spPr>
        <p:txBody>
          <a:bodyPr rtlCol="0"/>
          <a:lstStyle>
            <a:extLst/>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5" name="Picture 4" descr="cover small lighter.png"/>
          <p:cNvPicPr>
            <a:picLocks noChangeAspect="1"/>
          </p:cNvPicPr>
          <p:nvPr userDrawn="1"/>
        </p:nvPicPr>
        <p:blipFill>
          <a:blip r:embed="rId3" cstate="print"/>
          <a:stretch>
            <a:fillRect/>
          </a:stretch>
        </p:blipFill>
        <p:spPr>
          <a:xfrm>
            <a:off x="7839075" y="0"/>
            <a:ext cx="1304925" cy="1219200"/>
          </a:xfrm>
          <a:prstGeom prst="rect">
            <a:avLst/>
          </a:prstGeom>
          <a:ln>
            <a:noFill/>
          </a:ln>
          <a:effectLst>
            <a:outerShdw blurRad="292100" dist="139700" dir="2700000" algn="tl" rotWithShape="0">
              <a:srgbClr val="333333">
                <a:alpha val="65000"/>
              </a:srgbClr>
            </a:outerShdw>
          </a:effectLst>
        </p:spPr>
      </p:pic>
      <p:sp>
        <p:nvSpPr>
          <p:cNvPr id="6" name="Freeform 5"/>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7" name="Freeform 6"/>
          <p:cNvSpPr>
            <a:spLocks/>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9" name="Right Triangle 8"/>
          <p:cNvSpPr>
            <a:spLocks/>
          </p:cNvSpPr>
          <p:nvPr userDrawn="1"/>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1" name="Picture 12" descr="CENT_screenorppt"/>
          <p:cNvPicPr>
            <a:picLocks noChangeAspect="1" noChangeArrowheads="1"/>
          </p:cNvPicPr>
          <p:nvPr userDrawn="1"/>
        </p:nvPicPr>
        <p:blipFill>
          <a:blip r:embed="rId5" cstate="print"/>
          <a:srcRect/>
          <a:stretch>
            <a:fillRect/>
          </a:stretch>
        </p:blipFill>
        <p:spPr bwMode="auto">
          <a:xfrm>
            <a:off x="76200" y="6429375"/>
            <a:ext cx="1828800" cy="352425"/>
          </a:xfrm>
          <a:prstGeom prst="rect">
            <a:avLst/>
          </a:prstGeom>
          <a:noFill/>
          <a:ln w="9525">
            <a:noFill/>
            <a:miter lim="800000"/>
            <a:headEnd/>
            <a:tailEnd/>
          </a:ln>
        </p:spPr>
      </p:pic>
      <p:sp>
        <p:nvSpPr>
          <p:cNvPr id="12" name="Rectangle 11"/>
          <p:cNvSpPr/>
          <p:nvPr userDrawn="1"/>
        </p:nvSpPr>
        <p:spPr>
          <a:xfrm>
            <a:off x="3733800" y="6604000"/>
            <a:ext cx="5410200" cy="254000"/>
          </a:xfrm>
          <a:prstGeom prst="rect">
            <a:avLst/>
          </a:prstGeom>
        </p:spPr>
        <p:txBody>
          <a:bodyPr>
            <a:spAutoFit/>
          </a:bodyPr>
          <a:lstStyle/>
          <a:p>
            <a:pPr algn="r">
              <a:defRPr/>
            </a:pPr>
            <a:r>
              <a:rPr lang="en-US" sz="1050" i="1" dirty="0">
                <a:latin typeface="Arial" charset="0"/>
              </a:rPr>
              <a:t>Enhancing the Connectivity between Research &amp; Applications for the Benefit of Society</a:t>
            </a:r>
          </a:p>
        </p:txBody>
      </p:sp>
      <p:cxnSp>
        <p:nvCxnSpPr>
          <p:cNvPr id="13" name="Straight Connector 12"/>
          <p:cNvCxnSpPr/>
          <p:nvPr userDrawn="1"/>
        </p:nvCxnSpPr>
        <p:spPr>
          <a:xfrm>
            <a:off x="-152400" y="1371600"/>
            <a:ext cx="9448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74638"/>
            <a:ext cx="7315200" cy="1143000"/>
          </a:xfrm>
          <a:prstGeom prst="rect">
            <a:avLst/>
          </a:prstGeom>
        </p:spPr>
        <p:txBody>
          <a:bodyPr rtlCol="0"/>
          <a:lstStyle>
            <a:extLst/>
          </a:lstStyle>
          <a:p>
            <a:r>
              <a:rPr lang="en-US" smtClean="0"/>
              <a:t>Click to edit Master title style</a:t>
            </a:r>
            <a:endParaRPr lang="en-US"/>
          </a:p>
        </p:txBody>
      </p:sp>
      <p:sp>
        <p:nvSpPr>
          <p:cNvPr id="14" name="Date Placeholder 4"/>
          <p:cNvSpPr>
            <a:spLocks noGrp="1"/>
          </p:cNvSpPr>
          <p:nvPr>
            <p:ph type="dt" sz="half" idx="10"/>
          </p:nvPr>
        </p:nvSpPr>
        <p:spPr>
          <a:xfrm>
            <a:off x="6727825" y="6408738"/>
            <a:ext cx="1919288" cy="365125"/>
          </a:xfrm>
          <a:prstGeom prst="rect">
            <a:avLst/>
          </a:prstGeom>
        </p:spPr>
        <p:txBody>
          <a:bodyPr/>
          <a:lstStyle>
            <a:lvl1pPr>
              <a:defRPr>
                <a:latin typeface="Arial" charset="0"/>
              </a:defRPr>
            </a:lvl1pPr>
            <a:extLst/>
          </a:lstStyle>
          <a:p>
            <a:pPr>
              <a:defRPr/>
            </a:pPr>
            <a:endParaRPr lang="en-US"/>
          </a:p>
        </p:txBody>
      </p:sp>
      <p:sp>
        <p:nvSpPr>
          <p:cNvPr id="15" name="Footer Placeholder 5"/>
          <p:cNvSpPr>
            <a:spLocks noGrp="1"/>
          </p:cNvSpPr>
          <p:nvPr>
            <p:ph type="ftr" sz="quarter" idx="11"/>
          </p:nvPr>
        </p:nvSpPr>
        <p:spPr>
          <a:xfrm>
            <a:off x="4379913" y="6408738"/>
            <a:ext cx="2351087" cy="365125"/>
          </a:xfrm>
          <a:prstGeom prst="rect">
            <a:avLst/>
          </a:prstGeom>
        </p:spPr>
        <p:txBody>
          <a:bodyPr/>
          <a:lstStyle>
            <a:lvl1pPr>
              <a:defRPr>
                <a:latin typeface="Arial" charset="0"/>
              </a:defRPr>
            </a:lvl1pPr>
            <a:extLst/>
          </a:lstStyle>
          <a:p>
            <a:pPr>
              <a:defRPr/>
            </a:pPr>
            <a:endParaRPr lang="en-US"/>
          </a:p>
        </p:txBody>
      </p:sp>
      <p:sp>
        <p:nvSpPr>
          <p:cNvPr id="16" name="Slide Number Placeholder 6"/>
          <p:cNvSpPr>
            <a:spLocks noGrp="1"/>
          </p:cNvSpPr>
          <p:nvPr>
            <p:ph type="sldNum" sz="quarter" idx="12"/>
          </p:nvPr>
        </p:nvSpPr>
        <p:spPr>
          <a:xfrm>
            <a:off x="8647113" y="6408738"/>
            <a:ext cx="366712" cy="365125"/>
          </a:xfrm>
          <a:prstGeom prst="rect">
            <a:avLst/>
          </a:prstGeom>
        </p:spPr>
        <p:txBody>
          <a:bodyPr/>
          <a:lstStyle>
            <a:lvl1pPr>
              <a:defRPr>
                <a:latin typeface="Arial" charset="0"/>
              </a:defRPr>
            </a:lvl1pPr>
            <a:extLst/>
          </a:lstStyle>
          <a:p>
            <a:pPr>
              <a:defRPr/>
            </a:pPr>
            <a:fld id="{7535B0C6-921E-46E2-9952-8D614ACA5AA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atin typeface="Arial" charset="0"/>
              </a:defRPr>
            </a:lvl1pPr>
            <a:extLst/>
          </a:lstStyle>
          <a:p>
            <a:pPr>
              <a:defRPr/>
            </a:pPr>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latin typeface="Arial" charset="0"/>
              </a:defRPr>
            </a:lvl1pPr>
            <a:extLst/>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latin typeface="Arial" charset="0"/>
              </a:defRPr>
            </a:lvl1pPr>
            <a:extLst/>
          </a:lstStyle>
          <a:p>
            <a:pPr>
              <a:defRPr/>
            </a:pPr>
            <a:fld id="{F1CABA01-845C-4B7B-882E-47BB3CE865C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over small lighter.png"/>
          <p:cNvPicPr>
            <a:picLocks noChangeAspect="1"/>
          </p:cNvPicPr>
          <p:nvPr userDrawn="1"/>
        </p:nvPicPr>
        <p:blipFill>
          <a:blip r:embed="rId2" cstate="print"/>
          <a:stretch>
            <a:fillRect/>
          </a:stretch>
        </p:blipFill>
        <p:spPr>
          <a:xfrm>
            <a:off x="7839075" y="0"/>
            <a:ext cx="1304925" cy="1219200"/>
          </a:xfrm>
          <a:prstGeom prst="rect">
            <a:avLst/>
          </a:prstGeom>
          <a:ln>
            <a:noFill/>
          </a:ln>
          <a:effectLst>
            <a:outerShdw blurRad="292100" dist="139700" dir="2700000" algn="tl" rotWithShape="0">
              <a:srgbClr val="333333">
                <a:alpha val="65000"/>
              </a:srgbClr>
            </a:outerShdw>
          </a:effectLst>
        </p:spPr>
      </p:pic>
      <p:sp>
        <p:nvSpPr>
          <p:cNvPr id="3" name="Freeform 2"/>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4" name="Freeform 3"/>
          <p:cNvSpPr>
            <a:spLocks/>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5" name="Right Triangle 4"/>
          <p:cNvSpPr>
            <a:spLocks/>
          </p:cNvSpPr>
          <p:nvPr userDrawn="1"/>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6" name="Straight Connector 5"/>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7" name="Picture 12" descr="CENT_screenorppt"/>
          <p:cNvPicPr>
            <a:picLocks noChangeAspect="1" noChangeArrowheads="1"/>
          </p:cNvPicPr>
          <p:nvPr userDrawn="1"/>
        </p:nvPicPr>
        <p:blipFill>
          <a:blip r:embed="rId4" cstate="print"/>
          <a:srcRect/>
          <a:stretch>
            <a:fillRect/>
          </a:stretch>
        </p:blipFill>
        <p:spPr bwMode="auto">
          <a:xfrm>
            <a:off x="76200" y="6429375"/>
            <a:ext cx="1828800" cy="352425"/>
          </a:xfrm>
          <a:prstGeom prst="rect">
            <a:avLst/>
          </a:prstGeom>
          <a:noFill/>
          <a:ln w="9525">
            <a:noFill/>
            <a:miter lim="800000"/>
            <a:headEnd/>
            <a:tailEnd/>
          </a:ln>
        </p:spPr>
      </p:pic>
      <p:sp>
        <p:nvSpPr>
          <p:cNvPr id="8" name="Rectangle 7"/>
          <p:cNvSpPr/>
          <p:nvPr userDrawn="1"/>
        </p:nvSpPr>
        <p:spPr>
          <a:xfrm>
            <a:off x="3733800" y="6604000"/>
            <a:ext cx="5410200" cy="254000"/>
          </a:xfrm>
          <a:prstGeom prst="rect">
            <a:avLst/>
          </a:prstGeom>
        </p:spPr>
        <p:txBody>
          <a:bodyPr>
            <a:spAutoFit/>
          </a:bodyPr>
          <a:lstStyle/>
          <a:p>
            <a:pPr algn="r">
              <a:defRPr/>
            </a:pPr>
            <a:r>
              <a:rPr lang="en-US" sz="1050" i="1" dirty="0">
                <a:latin typeface="Arial" charset="0"/>
              </a:rPr>
              <a:t>Enhancing the Connectivity between Research &amp; Applications for the Benefit of Society</a:t>
            </a:r>
          </a:p>
        </p:txBody>
      </p:sp>
      <p:cxnSp>
        <p:nvCxnSpPr>
          <p:cNvPr id="9" name="Straight Connector 8"/>
          <p:cNvCxnSpPr/>
          <p:nvPr userDrawn="1"/>
        </p:nvCxnSpPr>
        <p:spPr>
          <a:xfrm>
            <a:off x="-152400" y="1371600"/>
            <a:ext cx="9448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Date Placeholder 1"/>
          <p:cNvSpPr>
            <a:spLocks noGrp="1"/>
          </p:cNvSpPr>
          <p:nvPr>
            <p:ph type="dt" sz="half" idx="10"/>
          </p:nvPr>
        </p:nvSpPr>
        <p:spPr>
          <a:xfrm>
            <a:off x="6727825" y="6408738"/>
            <a:ext cx="1919288" cy="365125"/>
          </a:xfrm>
          <a:prstGeom prst="rect">
            <a:avLst/>
          </a:prstGeom>
        </p:spPr>
        <p:txBody>
          <a:bodyPr/>
          <a:lstStyle>
            <a:lvl1pPr>
              <a:defRPr>
                <a:latin typeface="Arial" charset="0"/>
              </a:defRPr>
            </a:lvl1pPr>
            <a:extLst/>
          </a:lstStyle>
          <a:p>
            <a:pPr>
              <a:defRPr/>
            </a:pPr>
            <a:endParaRPr lang="en-US"/>
          </a:p>
        </p:txBody>
      </p:sp>
      <p:sp>
        <p:nvSpPr>
          <p:cNvPr id="11" name="Footer Placeholder 2"/>
          <p:cNvSpPr>
            <a:spLocks noGrp="1"/>
          </p:cNvSpPr>
          <p:nvPr>
            <p:ph type="ftr" sz="quarter" idx="11"/>
          </p:nvPr>
        </p:nvSpPr>
        <p:spPr>
          <a:xfrm>
            <a:off x="4379913" y="6408738"/>
            <a:ext cx="2351087" cy="365125"/>
          </a:xfrm>
          <a:prstGeom prst="rect">
            <a:avLst/>
          </a:prstGeom>
        </p:spPr>
        <p:txBody>
          <a:bodyPr/>
          <a:lstStyle>
            <a:lvl1pPr>
              <a:defRPr>
                <a:latin typeface="Arial" charset="0"/>
              </a:defRPr>
            </a:lvl1pPr>
            <a:extLst/>
          </a:lstStyle>
          <a:p>
            <a:pPr>
              <a:defRPr/>
            </a:pPr>
            <a:endParaRPr lang="en-US"/>
          </a:p>
        </p:txBody>
      </p:sp>
      <p:sp>
        <p:nvSpPr>
          <p:cNvPr id="12" name="Slide Number Placeholder 3"/>
          <p:cNvSpPr>
            <a:spLocks noGrp="1"/>
          </p:cNvSpPr>
          <p:nvPr>
            <p:ph type="sldNum" sz="quarter" idx="12"/>
          </p:nvPr>
        </p:nvSpPr>
        <p:spPr>
          <a:xfrm>
            <a:off x="8647113" y="6408738"/>
            <a:ext cx="366712" cy="365125"/>
          </a:xfrm>
          <a:prstGeom prst="rect">
            <a:avLst/>
          </a:prstGeom>
        </p:spPr>
        <p:txBody>
          <a:bodyPr/>
          <a:lstStyle>
            <a:lvl1pPr>
              <a:defRPr>
                <a:latin typeface="Arial" charset="0"/>
              </a:defRPr>
            </a:lvl1pPr>
            <a:extLst/>
          </a:lstStyle>
          <a:p>
            <a:pPr>
              <a:defRPr/>
            </a:pPr>
            <a:fld id="{315C1AC7-7109-41DB-BAC9-AD922564D5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pic>
        <p:nvPicPr>
          <p:cNvPr id="4" name="Picture 3" descr="cover small lighter.png"/>
          <p:cNvPicPr>
            <a:picLocks noChangeAspect="1"/>
          </p:cNvPicPr>
          <p:nvPr userDrawn="1"/>
        </p:nvPicPr>
        <p:blipFill>
          <a:blip r:embed="rId2" cstate="print"/>
          <a:stretch>
            <a:fillRect/>
          </a:stretch>
        </p:blipFill>
        <p:spPr>
          <a:xfrm>
            <a:off x="7839075" y="0"/>
            <a:ext cx="1304925" cy="1219200"/>
          </a:xfrm>
          <a:prstGeom prst="rect">
            <a:avLst/>
          </a:prstGeom>
          <a:ln>
            <a:noFill/>
          </a:ln>
          <a:effectLst>
            <a:outerShdw blurRad="292100" dist="139700" dir="2700000" algn="tl" rotWithShape="0">
              <a:srgbClr val="333333">
                <a:alpha val="65000"/>
              </a:srgbClr>
            </a:outerShdw>
          </a:effectLst>
        </p:spPr>
      </p:pic>
      <p:sp>
        <p:nvSpPr>
          <p:cNvPr id="5" name="Freeform 4"/>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6" name="Freeform 5"/>
          <p:cNvSpPr>
            <a:spLocks/>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7" name="Right Triangle 6"/>
          <p:cNvSpPr>
            <a:spLocks/>
          </p:cNvSpPr>
          <p:nvPr userDrawn="1"/>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12" descr="CENT_screenorppt"/>
          <p:cNvPicPr>
            <a:picLocks noChangeAspect="1" noChangeArrowheads="1"/>
          </p:cNvPicPr>
          <p:nvPr userDrawn="1"/>
        </p:nvPicPr>
        <p:blipFill>
          <a:blip r:embed="rId4" cstate="print"/>
          <a:srcRect/>
          <a:stretch>
            <a:fillRect/>
          </a:stretch>
        </p:blipFill>
        <p:spPr bwMode="auto">
          <a:xfrm>
            <a:off x="76200" y="6429375"/>
            <a:ext cx="1828800" cy="352425"/>
          </a:xfrm>
          <a:prstGeom prst="rect">
            <a:avLst/>
          </a:prstGeom>
          <a:noFill/>
          <a:ln w="9525">
            <a:noFill/>
            <a:miter lim="800000"/>
            <a:headEnd/>
            <a:tailEnd/>
          </a:ln>
        </p:spPr>
      </p:pic>
      <p:sp>
        <p:nvSpPr>
          <p:cNvPr id="10" name="Rectangle 9"/>
          <p:cNvSpPr/>
          <p:nvPr userDrawn="1"/>
        </p:nvSpPr>
        <p:spPr>
          <a:xfrm>
            <a:off x="3733800" y="6604000"/>
            <a:ext cx="5410200" cy="254000"/>
          </a:xfrm>
          <a:prstGeom prst="rect">
            <a:avLst/>
          </a:prstGeom>
        </p:spPr>
        <p:txBody>
          <a:bodyPr>
            <a:spAutoFit/>
          </a:bodyPr>
          <a:lstStyle/>
          <a:p>
            <a:pPr algn="r">
              <a:defRPr/>
            </a:pPr>
            <a:r>
              <a:rPr lang="en-US" sz="1050" i="1" dirty="0">
                <a:latin typeface="Arial" charset="0"/>
              </a:rPr>
              <a:t>Enhancing the Connectivity between Research &amp; Applications for the Benefit of Society</a:t>
            </a:r>
          </a:p>
        </p:txBody>
      </p:sp>
      <p:cxnSp>
        <p:nvCxnSpPr>
          <p:cNvPr id="11" name="Straight Connector 10"/>
          <p:cNvCxnSpPr/>
          <p:nvPr userDrawn="1"/>
        </p:nvCxnSpPr>
        <p:spPr>
          <a:xfrm>
            <a:off x="-152400" y="1371600"/>
            <a:ext cx="9448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a:p>
        </p:txBody>
      </p:sp>
      <p:sp>
        <p:nvSpPr>
          <p:cNvPr id="12"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a:p>
        </p:txBody>
      </p:sp>
      <p:sp>
        <p:nvSpPr>
          <p:cNvPr id="13"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a:p>
        </p:txBody>
      </p:sp>
      <p:sp>
        <p:nvSpPr>
          <p:cNvPr id="14"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47F9583B-F566-41E5-96D7-CFE60CFAF2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1138"/>
            <a:ext cx="8229600" cy="4525962"/>
          </a:xfrm>
        </p:spPr>
        <p:txBody>
          <a:body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cover small lighter.png"/>
          <p:cNvPicPr>
            <a:picLocks noChangeAspect="1"/>
          </p:cNvPicPr>
          <p:nvPr userDrawn="1"/>
        </p:nvPicPr>
        <p:blipFill>
          <a:blip r:embed="rId10" cstate="print"/>
          <a:stretch>
            <a:fillRect/>
          </a:stretch>
        </p:blipFill>
        <p:spPr>
          <a:xfrm>
            <a:off x="7839075" y="0"/>
            <a:ext cx="1304925" cy="1219200"/>
          </a:xfrm>
          <a:prstGeom prst="rect">
            <a:avLst/>
          </a:prstGeom>
          <a:ln>
            <a:noFill/>
          </a:ln>
          <a:effectLst>
            <a:outerShdw blurRad="292100" dist="139700" dir="2700000" algn="tl" rotWithShape="0">
              <a:srgbClr val="333333">
                <a:alpha val="65000"/>
              </a:srgbClr>
            </a:outerShdw>
          </a:effectLst>
        </p:spPr>
      </p:pic>
      <p:sp>
        <p:nvSpPr>
          <p:cNvPr id="13" name="Freeform 12"/>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12" name="Freeform 11"/>
          <p:cNvSpPr>
            <a:spLocks/>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endParaRPr>
          </a:p>
        </p:txBody>
      </p:sp>
      <p:sp>
        <p:nvSpPr>
          <p:cNvPr id="14" name="Right Triangle 13"/>
          <p:cNvSpPr>
            <a:spLocks/>
          </p:cNvSpPr>
          <p:nvPr userDrawn="1"/>
        </p:nvSpPr>
        <p:spPr bwMode="auto">
          <a:xfrm>
            <a:off x="-6042" y="5791253"/>
            <a:ext cx="3402314" cy="1080868"/>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2" descr="CENT_screenorppt"/>
          <p:cNvPicPr>
            <a:picLocks noChangeAspect="1" noChangeArrowheads="1"/>
          </p:cNvPicPr>
          <p:nvPr userDrawn="1"/>
        </p:nvPicPr>
        <p:blipFill>
          <a:blip r:embed="rId12" cstate="print"/>
          <a:srcRect/>
          <a:stretch>
            <a:fillRect/>
          </a:stretch>
        </p:blipFill>
        <p:spPr bwMode="auto">
          <a:xfrm>
            <a:off x="76200" y="6429375"/>
            <a:ext cx="1828800" cy="352425"/>
          </a:xfrm>
          <a:prstGeom prst="rect">
            <a:avLst/>
          </a:prstGeom>
          <a:noFill/>
          <a:ln w="9525">
            <a:noFill/>
            <a:miter lim="800000"/>
            <a:headEnd/>
            <a:tailEnd/>
          </a:ln>
        </p:spPr>
      </p:pic>
      <p:sp>
        <p:nvSpPr>
          <p:cNvPr id="16" name="Rectangle 15"/>
          <p:cNvSpPr/>
          <p:nvPr userDrawn="1"/>
        </p:nvSpPr>
        <p:spPr>
          <a:xfrm>
            <a:off x="3733800" y="6604000"/>
            <a:ext cx="5410200" cy="244475"/>
          </a:xfrm>
          <a:prstGeom prst="rect">
            <a:avLst/>
          </a:prstGeom>
        </p:spPr>
        <p:txBody>
          <a:bodyPr>
            <a:spAutoFit/>
          </a:bodyPr>
          <a:lstStyle/>
          <a:p>
            <a:pPr algn="r">
              <a:defRPr/>
            </a:pPr>
            <a:r>
              <a:rPr lang="en-US" sz="1000" i="1">
                <a:latin typeface="Tahoma" charset="0"/>
              </a:rPr>
              <a:t>Enhancing the Connectivity between Research &amp; Applications for the Benefit of Society</a:t>
            </a:r>
          </a:p>
        </p:txBody>
      </p:sp>
      <p:cxnSp>
        <p:nvCxnSpPr>
          <p:cNvPr id="17" name="Straight Connector 16"/>
          <p:cNvCxnSpPr/>
          <p:nvPr userDrawn="1"/>
        </p:nvCxnSpPr>
        <p:spPr>
          <a:xfrm>
            <a:off x="-152400" y="1371600"/>
            <a:ext cx="9448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37" name="Title Placeholder 17"/>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70" r:id="rId4"/>
    <p:sldLayoutId id="2147483771" r:id="rId5"/>
    <p:sldLayoutId id="2147483772" r:id="rId6"/>
    <p:sldLayoutId id="2147483766" r:id="rId7"/>
    <p:sldLayoutId id="2147483765" r:id="rId8"/>
  </p:sldLayoutIdLst>
  <p:txStyles>
    <p:titleStyle>
      <a:lvl1pPr algn="l" rtl="0" eaLnBrk="0" fontAlgn="base" hangingPunct="0">
        <a:spcBef>
          <a:spcPct val="0"/>
        </a:spcBef>
        <a:spcAft>
          <a:spcPct val="0"/>
        </a:spcAft>
        <a:defRPr sz="3200" b="1" kern="1200">
          <a:solidFill>
            <a:schemeClr val="tx2"/>
          </a:solidFill>
          <a:latin typeface="Tahoma" charset="0"/>
          <a:ea typeface="+mj-ea"/>
          <a:cs typeface="+mj-cs"/>
        </a:defRPr>
      </a:lvl1pPr>
      <a:lvl2pPr algn="l" rtl="0" eaLnBrk="0" fontAlgn="base" hangingPunct="0">
        <a:spcBef>
          <a:spcPct val="0"/>
        </a:spcBef>
        <a:spcAft>
          <a:spcPct val="0"/>
        </a:spcAft>
        <a:defRPr sz="3200" b="1">
          <a:solidFill>
            <a:schemeClr val="tx2"/>
          </a:solidFill>
          <a:latin typeface="Tahoma" charset="0"/>
        </a:defRPr>
      </a:lvl2pPr>
      <a:lvl3pPr algn="l" rtl="0" eaLnBrk="0" fontAlgn="base" hangingPunct="0">
        <a:spcBef>
          <a:spcPct val="0"/>
        </a:spcBef>
        <a:spcAft>
          <a:spcPct val="0"/>
        </a:spcAft>
        <a:defRPr sz="3200" b="1">
          <a:solidFill>
            <a:schemeClr val="tx2"/>
          </a:solidFill>
          <a:latin typeface="Tahoma" charset="0"/>
        </a:defRPr>
      </a:lvl3pPr>
      <a:lvl4pPr algn="l" rtl="0" eaLnBrk="0" fontAlgn="base" hangingPunct="0">
        <a:spcBef>
          <a:spcPct val="0"/>
        </a:spcBef>
        <a:spcAft>
          <a:spcPct val="0"/>
        </a:spcAft>
        <a:defRPr sz="3200" b="1">
          <a:solidFill>
            <a:schemeClr val="tx2"/>
          </a:solidFill>
          <a:latin typeface="Tahoma" charset="0"/>
        </a:defRPr>
      </a:lvl4pPr>
      <a:lvl5pPr algn="l" rtl="0" eaLnBrk="0" fontAlgn="base" hangingPunct="0">
        <a:spcBef>
          <a:spcPct val="0"/>
        </a:spcBef>
        <a:spcAft>
          <a:spcPct val="0"/>
        </a:spcAft>
        <a:defRPr sz="3200" b="1">
          <a:solidFill>
            <a:schemeClr val="tx2"/>
          </a:solidFill>
          <a:latin typeface="Tahoma" charset="0"/>
        </a:defRPr>
      </a:lvl5pPr>
      <a:lvl6pPr marL="457200" algn="l" rtl="0" fontAlgn="base">
        <a:spcBef>
          <a:spcPct val="0"/>
        </a:spcBef>
        <a:spcAft>
          <a:spcPct val="0"/>
        </a:spcAft>
        <a:defRPr sz="3200" b="1">
          <a:solidFill>
            <a:schemeClr val="tx2"/>
          </a:solidFill>
          <a:latin typeface="Lucida Sans Unicode" pitchFamily="34" charset="0"/>
        </a:defRPr>
      </a:lvl6pPr>
      <a:lvl7pPr marL="914400" algn="l" rtl="0" fontAlgn="base">
        <a:spcBef>
          <a:spcPct val="0"/>
        </a:spcBef>
        <a:spcAft>
          <a:spcPct val="0"/>
        </a:spcAft>
        <a:defRPr sz="3200" b="1">
          <a:solidFill>
            <a:schemeClr val="tx2"/>
          </a:solidFill>
          <a:latin typeface="Lucida Sans Unicode" pitchFamily="34" charset="0"/>
        </a:defRPr>
      </a:lvl7pPr>
      <a:lvl8pPr marL="1371600" algn="l" rtl="0" fontAlgn="base">
        <a:spcBef>
          <a:spcPct val="0"/>
        </a:spcBef>
        <a:spcAft>
          <a:spcPct val="0"/>
        </a:spcAft>
        <a:defRPr sz="3200" b="1">
          <a:solidFill>
            <a:schemeClr val="tx2"/>
          </a:solidFill>
          <a:latin typeface="Lucida Sans Unicode" pitchFamily="34" charset="0"/>
        </a:defRPr>
      </a:lvl8pPr>
      <a:lvl9pPr marL="1828800" algn="l" rtl="0" fontAlgn="base">
        <a:spcBef>
          <a:spcPct val="0"/>
        </a:spcBef>
        <a:spcAft>
          <a:spcPct val="0"/>
        </a:spcAft>
        <a:defRPr sz="3200" b="1">
          <a:solidFill>
            <a:schemeClr val="tx2"/>
          </a:solidFill>
          <a:latin typeface="Lucida Sans Unicode" pitchFamily="34" charset="0"/>
        </a:defRPr>
      </a:lvl9pPr>
      <a:extLst/>
    </p:titleStyle>
    <p:bodyStyle>
      <a:lvl1pPr marL="365125" indent="-255588" algn="l" rtl="0" eaLnBrk="0" fontAlgn="base" hangingPunct="0">
        <a:spcBef>
          <a:spcPts val="600"/>
        </a:spcBef>
        <a:spcAft>
          <a:spcPts val="600"/>
        </a:spcAft>
        <a:buClr>
          <a:schemeClr val="accent1"/>
        </a:buClr>
        <a:buSzPct val="68000"/>
        <a:buFont typeface="Wingdings 3" pitchFamily="18" charset="2"/>
        <a:buChar char=""/>
        <a:defRPr sz="2400" kern="1200">
          <a:solidFill>
            <a:schemeClr val="tx1"/>
          </a:solidFill>
          <a:latin typeface="Tahoma" charset="0"/>
          <a:ea typeface="+mn-ea"/>
          <a:cs typeface="+mn-cs"/>
        </a:defRPr>
      </a:lvl1pPr>
      <a:lvl2pPr marL="620713" indent="-228600" algn="l" rtl="0" eaLnBrk="0" fontAlgn="base" hangingPunct="0">
        <a:spcBef>
          <a:spcPts val="600"/>
        </a:spcBef>
        <a:spcAft>
          <a:spcPts val="600"/>
        </a:spcAft>
        <a:buClr>
          <a:schemeClr val="accent1"/>
        </a:buClr>
        <a:buFont typeface="Wingdings" pitchFamily="2" charset="2"/>
        <a:buChar char="§"/>
        <a:defRPr sz="2200" kern="1200">
          <a:solidFill>
            <a:schemeClr val="tx1"/>
          </a:solidFill>
          <a:latin typeface="Tahoma" charset="0"/>
          <a:ea typeface="+mn-ea"/>
          <a:cs typeface="+mn-cs"/>
        </a:defRPr>
      </a:lvl2pPr>
      <a:lvl3pPr marL="858838" indent="-228600" algn="l" rtl="0" eaLnBrk="0" fontAlgn="base" hangingPunct="0">
        <a:spcBef>
          <a:spcPts val="600"/>
        </a:spcBef>
        <a:spcAft>
          <a:spcPts val="600"/>
        </a:spcAft>
        <a:buClr>
          <a:schemeClr val="accent2"/>
        </a:buClr>
        <a:buSzPct val="100000"/>
        <a:buFont typeface="Wingdings 2" pitchFamily="18" charset="2"/>
        <a:buChar char=""/>
        <a:defRPr sz="2100" kern="1200">
          <a:solidFill>
            <a:schemeClr val="tx1"/>
          </a:solidFill>
          <a:latin typeface="Tahoma" charset="0"/>
          <a:ea typeface="+mn-ea"/>
          <a:cs typeface="+mn-cs"/>
        </a:defRPr>
      </a:lvl3pPr>
      <a:lvl4pPr marL="1143000" indent="-228600" algn="l" rtl="0" eaLnBrk="0" fontAlgn="base" hangingPunct="0">
        <a:spcBef>
          <a:spcPts val="600"/>
        </a:spcBef>
        <a:spcAft>
          <a:spcPts val="600"/>
        </a:spcAft>
        <a:buClr>
          <a:schemeClr val="accent2"/>
        </a:buClr>
        <a:buFont typeface="Wingdings 2" pitchFamily="18" charset="2"/>
        <a:buChar char=""/>
        <a:defRPr sz="1900" kern="1200">
          <a:solidFill>
            <a:schemeClr val="tx1"/>
          </a:solidFill>
          <a:latin typeface="Tahoma" charset="0"/>
          <a:ea typeface="+mn-ea"/>
          <a:cs typeface="+mn-cs"/>
        </a:defRPr>
      </a:lvl4pPr>
      <a:lvl5pPr marL="1371600" indent="-228600" algn="l" rtl="0" eaLnBrk="0" fontAlgn="base" hangingPunct="0">
        <a:spcBef>
          <a:spcPts val="600"/>
        </a:spcBef>
        <a:spcAft>
          <a:spcPts val="600"/>
        </a:spcAft>
        <a:buClr>
          <a:schemeClr val="accent2"/>
        </a:buClr>
        <a:buFont typeface="Wingdings 2" pitchFamily="18" charset="2"/>
        <a:buChar char=""/>
        <a:defRPr kern="1200">
          <a:solidFill>
            <a:schemeClr val="tx1"/>
          </a:solidFill>
          <a:latin typeface="Tahoma"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Rectangle 2"/>
          <p:cNvPicPr>
            <a:picLocks noGrp="1" noChangeArrowheads="1"/>
          </p:cNvPicPr>
          <p:nvPr>
            <p:ph type="ctrTitle"/>
          </p:nvPr>
        </p:nvPicPr>
        <p:blipFill>
          <a:blip r:embed="rId3" cstate="print"/>
          <a:srcRect/>
          <a:stretch>
            <a:fillRect/>
          </a:stretch>
        </p:blipFill>
        <p:spPr>
          <a:xfrm>
            <a:off x="463550" y="530225"/>
            <a:ext cx="8004175" cy="1457325"/>
          </a:xfrm>
        </p:spPr>
      </p:pic>
      <p:sp>
        <p:nvSpPr>
          <p:cNvPr id="7172" name="Rectangle 3"/>
          <p:cNvSpPr>
            <a:spLocks noGrp="1" noChangeArrowheads="1"/>
          </p:cNvSpPr>
          <p:nvPr>
            <p:ph type="subTitle" idx="4294967295"/>
          </p:nvPr>
        </p:nvSpPr>
        <p:spPr>
          <a:xfrm>
            <a:off x="685800" y="2057400"/>
            <a:ext cx="7772400" cy="990600"/>
          </a:xfrm>
        </p:spPr>
        <p:txBody>
          <a:bodyPr lIns="45720" rIns="45720"/>
          <a:lstStyle/>
          <a:p>
            <a:pPr marL="0" indent="0" eaLnBrk="1" hangingPunct="1">
              <a:lnSpc>
                <a:spcPct val="120000"/>
              </a:lnSpc>
              <a:buFont typeface="Wingdings 3" pitchFamily="18" charset="2"/>
              <a:buNone/>
              <a:tabLst>
                <a:tab pos="1828800" algn="ctr"/>
                <a:tab pos="6400800" algn="ctr"/>
              </a:tabLst>
              <a:defRPr/>
            </a:pPr>
            <a:r>
              <a:rPr lang="en-US" sz="2800" smtClean="0">
                <a:solidFill>
                  <a:schemeClr val="bg1"/>
                </a:solidFill>
                <a:latin typeface="Lucida Sans Unicode" pitchFamily="34" charset="0"/>
              </a:rPr>
              <a:t>	</a:t>
            </a:r>
            <a:r>
              <a:rPr lang="en-US" sz="3200" b="1" smtClean="0">
                <a:solidFill>
                  <a:schemeClr val="tx2"/>
                </a:solidFill>
                <a:effectLst>
                  <a:outerShdw blurRad="38100" dist="38100" dir="2700000" algn="tl">
                    <a:srgbClr val="C0C0C0"/>
                  </a:outerShdw>
                </a:effectLst>
                <a:latin typeface="Arial" charset="0"/>
              </a:rPr>
              <a:t>Sharon K. Bard</a:t>
            </a:r>
            <a:r>
              <a:rPr lang="en-US" sz="3200" b="1" smtClean="0">
                <a:effectLst>
                  <a:outerShdw blurRad="38100" dist="38100" dir="2700000" algn="tl">
                    <a:srgbClr val="C0C0C0"/>
                  </a:outerShdw>
                </a:effectLst>
                <a:latin typeface="Arial" charset="0"/>
              </a:rPr>
              <a:t>	</a:t>
            </a:r>
            <a:r>
              <a:rPr lang="en-US" sz="3200" b="1" smtClean="0">
                <a:solidFill>
                  <a:schemeClr val="tx2"/>
                </a:solidFill>
                <a:effectLst>
                  <a:outerShdw blurRad="38100" dist="38100" dir="2700000" algn="tl">
                    <a:srgbClr val="C0C0C0"/>
                  </a:outerShdw>
                </a:effectLst>
                <a:latin typeface="Arial" charset="0"/>
              </a:rPr>
              <a:t>Todd A. Doehring</a:t>
            </a:r>
            <a:endParaRPr lang="en-US" sz="4100" b="1" smtClean="0">
              <a:solidFill>
                <a:schemeClr val="tx2"/>
              </a:solidFill>
              <a:effectLst>
                <a:outerShdw blurRad="38100" dist="38100" dir="2700000" algn="tl">
                  <a:srgbClr val="C0C0C0"/>
                </a:outerShdw>
              </a:effectLst>
              <a:latin typeface="Arial" charset="0"/>
            </a:endParaRPr>
          </a:p>
          <a:p>
            <a:pPr marL="0" indent="0" eaLnBrk="1" hangingPunct="1">
              <a:lnSpc>
                <a:spcPct val="120000"/>
              </a:lnSpc>
              <a:buFont typeface="Wingdings 3" pitchFamily="18" charset="2"/>
              <a:buNone/>
              <a:tabLst>
                <a:tab pos="1828800" algn="ctr"/>
                <a:tab pos="6400800" algn="ctr"/>
              </a:tabLst>
              <a:defRPr/>
            </a:pPr>
            <a:r>
              <a:rPr lang="en-US" sz="1800" baseline="30000" smtClean="0">
                <a:solidFill>
                  <a:srgbClr val="FFFF00"/>
                </a:solidFill>
                <a:latin typeface="Lucida Sans Unicode" pitchFamily="34" charset="0"/>
              </a:rPr>
              <a:t>	</a:t>
            </a:r>
            <a:r>
              <a:rPr lang="en-US" sz="1800" baseline="30000" smtClean="0">
                <a:solidFill>
                  <a:srgbClr val="7F7F7F"/>
                </a:solidFill>
                <a:latin typeface="Lucida Sans Unicode" pitchFamily="34" charset="0"/>
              </a:rPr>
              <a:t>Centrec Consulting Group, LLC, Savoy, Illinois	 Centrec Consulting Group, LLC, Savoy, Illinois</a:t>
            </a:r>
          </a:p>
          <a:p>
            <a:pPr marL="0" indent="0" eaLnBrk="1" hangingPunct="1">
              <a:lnSpc>
                <a:spcPct val="120000"/>
              </a:lnSpc>
              <a:buFont typeface="Wingdings 3" pitchFamily="18" charset="2"/>
              <a:buNone/>
              <a:tabLst>
                <a:tab pos="1828800" algn="ctr"/>
                <a:tab pos="6400800" algn="ctr"/>
              </a:tabLst>
              <a:defRPr/>
            </a:pPr>
            <a:r>
              <a:rPr lang="en-US" smtClean="0">
                <a:solidFill>
                  <a:srgbClr val="FFFF00"/>
                </a:solidFill>
                <a:latin typeface="Lucida Sans Unicode" pitchFamily="34" charset="0"/>
              </a:rPr>
              <a:t>		</a:t>
            </a:r>
            <a:endParaRPr lang="en-US" sz="1800" baseline="30000" smtClean="0">
              <a:solidFill>
                <a:srgbClr val="7F7F7F"/>
              </a:solidFill>
              <a:latin typeface="Lucida Sans Unicode" pitchFamily="34" charset="0"/>
            </a:endParaRPr>
          </a:p>
        </p:txBody>
      </p:sp>
      <p:sp>
        <p:nvSpPr>
          <p:cNvPr id="2" name="Rectangle 4"/>
          <p:cNvSpPr>
            <a:spLocks noChangeArrowheads="1"/>
          </p:cNvSpPr>
          <p:nvPr/>
        </p:nvSpPr>
        <p:spPr bwMode="auto">
          <a:xfrm>
            <a:off x="0" y="5627688"/>
            <a:ext cx="9144000" cy="1068387"/>
          </a:xfrm>
          <a:prstGeom prst="rect">
            <a:avLst/>
          </a:prstGeom>
          <a:noFill/>
          <a:ln w="9525">
            <a:noFill/>
            <a:miter lim="800000"/>
            <a:headEnd/>
            <a:tailEnd/>
          </a:ln>
        </p:spPr>
        <p:txBody>
          <a:bodyPr>
            <a:spAutoFit/>
          </a:bodyPr>
          <a:lstStyle/>
          <a:p>
            <a:pPr algn="ctr">
              <a:spcBef>
                <a:spcPts val="300"/>
              </a:spcBef>
              <a:spcAft>
                <a:spcPts val="300"/>
              </a:spcAft>
              <a:tabLst>
                <a:tab pos="2743200" algn="ctr"/>
                <a:tab pos="6400800" algn="ctr"/>
              </a:tabLst>
            </a:pPr>
            <a:r>
              <a:rPr lang="en-US" b="1">
                <a:solidFill>
                  <a:srgbClr val="F2F2F2"/>
                </a:solidFill>
              </a:rPr>
              <a:t>Presented at the Fifth GOES Users’ Conference</a:t>
            </a:r>
          </a:p>
          <a:p>
            <a:pPr algn="ctr">
              <a:spcBef>
                <a:spcPts val="300"/>
              </a:spcBef>
              <a:spcAft>
                <a:spcPts val="300"/>
              </a:spcAft>
              <a:tabLst>
                <a:tab pos="2743200" algn="ctr"/>
                <a:tab pos="6400800" algn="ctr"/>
              </a:tabLst>
            </a:pPr>
            <a:r>
              <a:rPr lang="en-US" b="1">
                <a:solidFill>
                  <a:srgbClr val="F2F2F2"/>
                </a:solidFill>
              </a:rPr>
              <a:t>January 24, 2007</a:t>
            </a:r>
          </a:p>
          <a:p>
            <a:pPr algn="ctr">
              <a:spcBef>
                <a:spcPts val="300"/>
              </a:spcBef>
              <a:spcAft>
                <a:spcPts val="300"/>
              </a:spcAft>
              <a:tabLst>
                <a:tab pos="2743200" algn="ctr"/>
                <a:tab pos="6400800" algn="ctr"/>
              </a:tabLst>
            </a:pPr>
            <a:r>
              <a:rPr lang="en-US" b="1">
                <a:solidFill>
                  <a:srgbClr val="F2F2F2"/>
                </a:solidFill>
              </a:rPr>
              <a:t>88</a:t>
            </a:r>
            <a:r>
              <a:rPr lang="en-US" b="1" baseline="30000">
                <a:solidFill>
                  <a:srgbClr val="F2F2F2"/>
                </a:solidFill>
              </a:rPr>
              <a:t>th</a:t>
            </a:r>
            <a:r>
              <a:rPr lang="en-US" b="1">
                <a:solidFill>
                  <a:srgbClr val="F2F2F2"/>
                </a:solidFill>
              </a:rPr>
              <a:t> AMS Annual Meeting, New Orleans, LA</a:t>
            </a:r>
            <a:endParaRPr lang="en-US" b="1"/>
          </a:p>
        </p:txBody>
      </p:sp>
      <p:pic>
        <p:nvPicPr>
          <p:cNvPr id="7173" name="Picture 12" descr="CENT_screenorppt"/>
          <p:cNvPicPr>
            <a:picLocks noChangeAspect="1" noChangeArrowheads="1"/>
          </p:cNvPicPr>
          <p:nvPr/>
        </p:nvPicPr>
        <p:blipFill>
          <a:blip r:embed="rId4" cstate="print"/>
          <a:srcRect/>
          <a:stretch>
            <a:fillRect/>
          </a:stretch>
        </p:blipFill>
        <p:spPr bwMode="auto">
          <a:xfrm>
            <a:off x="2667000" y="4267200"/>
            <a:ext cx="3559175" cy="685800"/>
          </a:xfrm>
          <a:prstGeom prst="rect">
            <a:avLst/>
          </a:prstGeom>
          <a:noFill/>
          <a:ln w="9525">
            <a:noFill/>
            <a:miter lim="800000"/>
            <a:headEnd/>
            <a:tailEnd/>
          </a:ln>
        </p:spPr>
      </p:pic>
      <p:sp>
        <p:nvSpPr>
          <p:cNvPr id="6" name="Rectangle 5"/>
          <p:cNvSpPr/>
          <p:nvPr/>
        </p:nvSpPr>
        <p:spPr>
          <a:xfrm>
            <a:off x="0" y="3133725"/>
            <a:ext cx="9144000" cy="971550"/>
          </a:xfrm>
          <a:prstGeom prst="rect">
            <a:avLst/>
          </a:prstGeom>
        </p:spPr>
        <p:txBody>
          <a:bodyPr>
            <a:spAutoFit/>
          </a:bodyPr>
          <a:lstStyle/>
          <a:p>
            <a:pPr algn="ctr">
              <a:lnSpc>
                <a:spcPct val="120000"/>
              </a:lnSpc>
              <a:spcAft>
                <a:spcPts val="600"/>
              </a:spcAft>
              <a:buFont typeface="Wingdings 3" pitchFamily="18" charset="2"/>
              <a:buNone/>
              <a:tabLst>
                <a:tab pos="1828800" algn="ctr"/>
                <a:tab pos="3827463" algn="ctr"/>
                <a:tab pos="6400800" algn="ctr"/>
              </a:tabLst>
            </a:pPr>
            <a:r>
              <a:rPr lang="en-US" sz="3200" b="1">
                <a:solidFill>
                  <a:schemeClr val="tx2"/>
                </a:solidFill>
                <a:effectLst>
                  <a:outerShdw blurRad="38100" dist="38100" dir="2700000" algn="tl">
                    <a:srgbClr val="C0C0C0"/>
                  </a:outerShdw>
                </a:effectLst>
              </a:rPr>
              <a:t>Steve T. Sonka</a:t>
            </a:r>
          </a:p>
          <a:p>
            <a:pPr algn="ctr">
              <a:lnSpc>
                <a:spcPct val="120000"/>
              </a:lnSpc>
              <a:buFont typeface="Wingdings 3" pitchFamily="18" charset="2"/>
              <a:buNone/>
              <a:tabLst>
                <a:tab pos="1828800" algn="ctr"/>
                <a:tab pos="3827463" algn="ctr"/>
                <a:tab pos="6400800" algn="ctr"/>
              </a:tabLst>
            </a:pPr>
            <a:r>
              <a:rPr lang="en-US" baseline="30000">
                <a:solidFill>
                  <a:srgbClr val="7F7F7F"/>
                </a:solidFill>
                <a:latin typeface="Lucida Sans Unicode" pitchFamily="34" charset="0"/>
              </a:rPr>
              <a:t>University of Illinois, Urbana-Champaign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41"/>
          <p:cNvPicPr>
            <a:picLocks noChangeAspect="1" noChangeArrowheads="1"/>
          </p:cNvPicPr>
          <p:nvPr/>
        </p:nvPicPr>
        <p:blipFill>
          <a:blip r:embed="rId3" cstate="print"/>
          <a:srcRect/>
          <a:stretch>
            <a:fillRect/>
          </a:stretch>
        </p:blipFill>
        <p:spPr bwMode="auto">
          <a:xfrm>
            <a:off x="2514600" y="1450975"/>
            <a:ext cx="7270750" cy="4949825"/>
          </a:xfrm>
          <a:prstGeom prst="rect">
            <a:avLst/>
          </a:prstGeom>
          <a:noFill/>
          <a:ln w="9525">
            <a:noFill/>
            <a:miter lim="800000"/>
            <a:headEnd/>
            <a:tailEnd/>
          </a:ln>
        </p:spPr>
      </p:pic>
      <p:pic>
        <p:nvPicPr>
          <p:cNvPr id="23554" name="Picture 41" descr="irrigated_electic_plane.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3555" name="Rectangle 34"/>
          <p:cNvSpPr>
            <a:spLocks noGrp="1" noChangeArrowheads="1"/>
          </p:cNvSpPr>
          <p:nvPr>
            <p:ph type="title" idx="4294967295"/>
          </p:nvPr>
        </p:nvSpPr>
        <p:spPr>
          <a:xfrm>
            <a:off x="457200" y="274638"/>
            <a:ext cx="7315200" cy="1143000"/>
          </a:xfrm>
        </p:spPr>
        <p:txBody>
          <a:bodyPr/>
          <a:lstStyle/>
          <a:p>
            <a:pPr eaLnBrk="1" hangingPunct="1"/>
            <a:r>
              <a:rPr lang="en-US" smtClean="0">
                <a:latin typeface="Tahoma" pitchFamily="34" charset="0"/>
              </a:rPr>
              <a:t>Updated Cost-Benefit Analysis</a:t>
            </a:r>
          </a:p>
        </p:txBody>
      </p:sp>
      <p:sp>
        <p:nvSpPr>
          <p:cNvPr id="23556" name="Text Box 33"/>
          <p:cNvSpPr txBox="1">
            <a:spLocks noChangeArrowheads="1"/>
          </p:cNvSpPr>
          <p:nvPr/>
        </p:nvSpPr>
        <p:spPr bwMode="auto">
          <a:xfrm>
            <a:off x="2868613" y="6096000"/>
            <a:ext cx="1703387" cy="304800"/>
          </a:xfrm>
          <a:prstGeom prst="rect">
            <a:avLst/>
          </a:prstGeom>
          <a:noFill/>
          <a:ln w="9525">
            <a:noFill/>
            <a:miter lim="800000"/>
            <a:headEnd/>
            <a:tailEnd/>
          </a:ln>
        </p:spPr>
        <p:txBody>
          <a:bodyPr wrap="none">
            <a:spAutoFit/>
          </a:bodyPr>
          <a:lstStyle/>
          <a:p>
            <a:r>
              <a:rPr lang="en-US" sz="1400" baseline="30000">
                <a:latin typeface="Tahoma" pitchFamily="34" charset="0"/>
              </a:rPr>
              <a:t>1</a:t>
            </a:r>
            <a:r>
              <a:rPr lang="en-US" sz="1400">
                <a:latin typeface="Tahoma" pitchFamily="34" charset="0"/>
              </a:rPr>
              <a:t> Discounted at 7%</a:t>
            </a:r>
            <a:endParaRPr lang="en-US" sz="1400" baseline="30000">
              <a:latin typeface="Tahoma" pitchFamily="34" charset="0"/>
            </a:endParaRPr>
          </a:p>
        </p:txBody>
      </p:sp>
      <p:sp>
        <p:nvSpPr>
          <p:cNvPr id="23558" name="Text Box 38"/>
          <p:cNvSpPr txBox="1">
            <a:spLocks noChangeArrowheads="1"/>
          </p:cNvSpPr>
          <p:nvPr/>
        </p:nvSpPr>
        <p:spPr bwMode="auto">
          <a:xfrm>
            <a:off x="304800" y="1676400"/>
            <a:ext cx="2795588" cy="1552575"/>
          </a:xfrm>
          <a:prstGeom prst="rect">
            <a:avLst/>
          </a:prstGeom>
          <a:noFill/>
          <a:ln w="9525">
            <a:noFill/>
            <a:miter lim="800000"/>
            <a:headEnd/>
            <a:tailEnd/>
          </a:ln>
        </p:spPr>
        <p:txBody>
          <a:bodyPr wrap="none">
            <a:spAutoFit/>
          </a:bodyPr>
          <a:lstStyle/>
          <a:p>
            <a:r>
              <a:rPr lang="en-US" sz="2400">
                <a:latin typeface="Tahoma" pitchFamily="34" charset="0"/>
              </a:rPr>
              <a:t>Net Present Value</a:t>
            </a:r>
            <a:r>
              <a:rPr lang="en-US" sz="2400" baseline="30000">
                <a:latin typeface="Tahoma" pitchFamily="34" charset="0"/>
              </a:rPr>
              <a:t>1</a:t>
            </a:r>
            <a:r>
              <a:rPr lang="en-US" sz="2400">
                <a:latin typeface="Tahoma" pitchFamily="34" charset="0"/>
              </a:rPr>
              <a:t> </a:t>
            </a:r>
            <a:br>
              <a:rPr lang="en-US" sz="2400">
                <a:latin typeface="Tahoma" pitchFamily="34" charset="0"/>
              </a:rPr>
            </a:br>
            <a:r>
              <a:rPr lang="en-US" sz="2400">
                <a:latin typeface="Tahoma" pitchFamily="34" charset="0"/>
              </a:rPr>
              <a:t>of Benefits </a:t>
            </a:r>
            <a:br>
              <a:rPr lang="en-US" sz="2400">
                <a:latin typeface="Tahoma" pitchFamily="34" charset="0"/>
              </a:rPr>
            </a:br>
            <a:r>
              <a:rPr lang="en-US" sz="2400">
                <a:latin typeface="Tahoma" pitchFamily="34" charset="0"/>
              </a:rPr>
              <a:t>from 2015-2027</a:t>
            </a:r>
          </a:p>
          <a:p>
            <a:r>
              <a:rPr lang="en-US" sz="2400">
                <a:latin typeface="Tahoma" pitchFamily="34" charset="0"/>
              </a:rPr>
              <a:t>($ Mil) </a:t>
            </a:r>
          </a:p>
        </p:txBody>
      </p:sp>
      <p:sp>
        <p:nvSpPr>
          <p:cNvPr id="23561" name="Text Box 38"/>
          <p:cNvSpPr txBox="1">
            <a:spLocks noChangeArrowheads="1"/>
          </p:cNvSpPr>
          <p:nvPr/>
        </p:nvSpPr>
        <p:spPr bwMode="auto">
          <a:xfrm>
            <a:off x="304800" y="3933825"/>
            <a:ext cx="2235200" cy="822325"/>
          </a:xfrm>
          <a:prstGeom prst="rect">
            <a:avLst/>
          </a:prstGeom>
          <a:noFill/>
          <a:ln w="9525">
            <a:noFill/>
            <a:miter lim="800000"/>
            <a:headEnd/>
            <a:tailEnd/>
          </a:ln>
        </p:spPr>
        <p:txBody>
          <a:bodyPr wrap="none">
            <a:spAutoFit/>
          </a:bodyPr>
          <a:lstStyle/>
          <a:p>
            <a:r>
              <a:rPr lang="en-US" sz="2400">
                <a:latin typeface="Tahoma" pitchFamily="34" charset="0"/>
              </a:rPr>
              <a:t>Total Benefits -</a:t>
            </a:r>
          </a:p>
          <a:p>
            <a:r>
              <a:rPr lang="en-US" sz="2400">
                <a:latin typeface="Tahoma" pitchFamily="34" charset="0"/>
              </a:rPr>
              <a:t>$4,563 Mil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41" name="Picture 25"/>
          <p:cNvPicPr>
            <a:picLocks noChangeAspect="1" noChangeArrowheads="1"/>
          </p:cNvPicPr>
          <p:nvPr/>
        </p:nvPicPr>
        <p:blipFill>
          <a:blip r:embed="rId3" cstate="print"/>
          <a:srcRect/>
          <a:stretch>
            <a:fillRect/>
          </a:stretch>
        </p:blipFill>
        <p:spPr bwMode="auto">
          <a:xfrm>
            <a:off x="2894013" y="1504950"/>
            <a:ext cx="5686425" cy="4427538"/>
          </a:xfrm>
          <a:prstGeom prst="rect">
            <a:avLst/>
          </a:prstGeom>
          <a:noFill/>
          <a:ln w="9525">
            <a:noFill/>
            <a:miter lim="800000"/>
            <a:headEnd/>
            <a:tailEnd/>
          </a:ln>
          <a:effectLst/>
        </p:spPr>
      </p:pic>
      <p:sp>
        <p:nvSpPr>
          <p:cNvPr id="86018" name="Rectangle 2"/>
          <p:cNvSpPr>
            <a:spLocks noGrp="1"/>
          </p:cNvSpPr>
          <p:nvPr>
            <p:ph type="title" idx="4294967295"/>
          </p:nvPr>
        </p:nvSpPr>
        <p:spPr>
          <a:xfrm>
            <a:off x="457200" y="274638"/>
            <a:ext cx="7315200" cy="1143000"/>
          </a:xfrm>
        </p:spPr>
        <p:txBody>
          <a:bodyPr/>
          <a:lstStyle/>
          <a:p>
            <a:r>
              <a:rPr lang="en-US" sz="2800" smtClean="0">
                <a:latin typeface="Tahoma" pitchFamily="34" charset="0"/>
              </a:rPr>
              <a:t>Summarized Potential NVP</a:t>
            </a:r>
            <a:r>
              <a:rPr lang="en-US" sz="2800" baseline="30000" smtClean="0">
                <a:latin typeface="Tahoma" pitchFamily="34" charset="0"/>
              </a:rPr>
              <a:t>1 </a:t>
            </a:r>
            <a:r>
              <a:rPr lang="en-US" sz="2800" smtClean="0">
                <a:latin typeface="Tahoma" pitchFamily="34" charset="0"/>
              </a:rPr>
              <a:t>Benefits Beyond Current GOES Series</a:t>
            </a:r>
          </a:p>
        </p:txBody>
      </p:sp>
      <p:sp>
        <p:nvSpPr>
          <p:cNvPr id="86019" name="Text Box 9"/>
          <p:cNvSpPr txBox="1">
            <a:spLocks noChangeArrowheads="1"/>
          </p:cNvSpPr>
          <p:nvPr/>
        </p:nvSpPr>
        <p:spPr bwMode="auto">
          <a:xfrm>
            <a:off x="304800" y="1609725"/>
            <a:ext cx="2743200" cy="1465263"/>
          </a:xfrm>
          <a:prstGeom prst="rect">
            <a:avLst/>
          </a:prstGeom>
          <a:gradFill rotWithShape="1">
            <a:gsLst>
              <a:gs pos="0">
                <a:srgbClr val="FFFF66">
                  <a:alpha val="58000"/>
                </a:srgbClr>
              </a:gs>
              <a:gs pos="100000">
                <a:srgbClr val="FFFFFF"/>
              </a:gs>
            </a:gsLst>
            <a:path path="shape">
              <a:fillToRect l="50000" t="50000" r="50000" b="50000"/>
            </a:path>
          </a:gradFill>
          <a:ln w="9525" cap="rnd">
            <a:noFill/>
            <a:prstDash val="sysDot"/>
            <a:miter lim="800000"/>
            <a:headEnd/>
            <a:tailEnd/>
          </a:ln>
        </p:spPr>
        <p:txBody>
          <a:bodyPr anchor="b">
            <a:spAutoFit/>
          </a:bodyPr>
          <a:lstStyle/>
          <a:p>
            <a:pPr algn="ctr"/>
            <a:r>
              <a:rPr lang="en-US">
                <a:latin typeface="Tahoma" pitchFamily="34" charset="0"/>
              </a:rPr>
              <a:t>ABI-related</a:t>
            </a:r>
          </a:p>
          <a:p>
            <a:pPr algn="ctr"/>
            <a:r>
              <a:rPr lang="en-US">
                <a:latin typeface="Tahoma" pitchFamily="34" charset="0"/>
              </a:rPr>
              <a:t>and high resolution spectral sounder technology -</a:t>
            </a:r>
          </a:p>
          <a:p>
            <a:pPr algn="ctr"/>
            <a:r>
              <a:rPr lang="en-US">
                <a:latin typeface="Tahoma" pitchFamily="34" charset="0"/>
              </a:rPr>
              <a:t>$8.8 B</a:t>
            </a:r>
          </a:p>
        </p:txBody>
      </p:sp>
      <p:sp>
        <p:nvSpPr>
          <p:cNvPr id="86021" name="AutoShape 16"/>
          <p:cNvSpPr>
            <a:spLocks/>
          </p:cNvSpPr>
          <p:nvPr/>
        </p:nvSpPr>
        <p:spPr bwMode="auto">
          <a:xfrm flipH="1">
            <a:off x="5108575" y="4994275"/>
            <a:ext cx="76200" cy="609600"/>
          </a:xfrm>
          <a:prstGeom prst="rightBrace">
            <a:avLst>
              <a:gd name="adj1" fmla="val 66667"/>
              <a:gd name="adj2" fmla="val 50000"/>
            </a:avLst>
          </a:prstGeom>
          <a:noFill/>
          <a:ln w="9525">
            <a:solidFill>
              <a:schemeClr val="tx1"/>
            </a:solidFill>
            <a:round/>
            <a:headEnd/>
            <a:tailEnd/>
          </a:ln>
        </p:spPr>
        <p:txBody>
          <a:bodyPr wrap="none" anchor="ctr"/>
          <a:lstStyle/>
          <a:p>
            <a:endParaRPr lang="en-US"/>
          </a:p>
        </p:txBody>
      </p:sp>
      <p:sp>
        <p:nvSpPr>
          <p:cNvPr id="86022" name="Text Box 17"/>
          <p:cNvSpPr txBox="1">
            <a:spLocks noChangeArrowheads="1"/>
          </p:cNvSpPr>
          <p:nvPr/>
        </p:nvSpPr>
        <p:spPr bwMode="auto">
          <a:xfrm>
            <a:off x="5337175" y="4995863"/>
            <a:ext cx="1593850" cy="581025"/>
          </a:xfrm>
          <a:prstGeom prst="rect">
            <a:avLst/>
          </a:prstGeom>
          <a:noFill/>
          <a:ln w="9525">
            <a:noFill/>
            <a:miter lim="800000"/>
            <a:headEnd/>
            <a:tailEnd/>
          </a:ln>
        </p:spPr>
        <p:txBody>
          <a:bodyPr anchor="ctr" anchorCtr="1">
            <a:spAutoFit/>
          </a:bodyPr>
          <a:lstStyle/>
          <a:p>
            <a:pPr algn="ctr"/>
            <a:r>
              <a:rPr lang="en-US" sz="1600">
                <a:latin typeface="Tahoma" pitchFamily="34" charset="0"/>
              </a:rPr>
              <a:t>TC Forecast (ABI)</a:t>
            </a:r>
          </a:p>
        </p:txBody>
      </p:sp>
      <p:sp>
        <p:nvSpPr>
          <p:cNvPr id="86023" name="Text Box 18"/>
          <p:cNvSpPr txBox="1">
            <a:spLocks noChangeArrowheads="1"/>
          </p:cNvSpPr>
          <p:nvPr/>
        </p:nvSpPr>
        <p:spPr bwMode="auto">
          <a:xfrm>
            <a:off x="5387975" y="4403725"/>
            <a:ext cx="1539875" cy="581025"/>
          </a:xfrm>
          <a:prstGeom prst="rect">
            <a:avLst/>
          </a:prstGeom>
          <a:noFill/>
          <a:ln w="9525">
            <a:noFill/>
            <a:miter lim="800000"/>
            <a:headEnd/>
            <a:tailEnd/>
          </a:ln>
        </p:spPr>
        <p:txBody>
          <a:bodyPr anchor="ctr" anchorCtr="1">
            <a:spAutoFit/>
          </a:bodyPr>
          <a:lstStyle/>
          <a:p>
            <a:pPr algn="ctr"/>
            <a:r>
              <a:rPr lang="en-US" sz="1600">
                <a:latin typeface="Tahoma" pitchFamily="34" charset="0"/>
              </a:rPr>
              <a:t>Updated CBA (ABI)</a:t>
            </a:r>
          </a:p>
        </p:txBody>
      </p:sp>
      <p:sp>
        <p:nvSpPr>
          <p:cNvPr id="86024" name="Text Box 19"/>
          <p:cNvSpPr txBox="1">
            <a:spLocks noChangeArrowheads="1"/>
          </p:cNvSpPr>
          <p:nvPr/>
        </p:nvSpPr>
        <p:spPr bwMode="auto">
          <a:xfrm>
            <a:off x="5349875" y="3822700"/>
            <a:ext cx="1600200" cy="581025"/>
          </a:xfrm>
          <a:prstGeom prst="rect">
            <a:avLst/>
          </a:prstGeom>
          <a:noFill/>
          <a:ln w="9525">
            <a:noFill/>
            <a:miter lim="800000"/>
            <a:headEnd/>
            <a:tailEnd/>
          </a:ln>
        </p:spPr>
        <p:txBody>
          <a:bodyPr anchor="ctr" anchorCtr="1">
            <a:spAutoFit/>
          </a:bodyPr>
          <a:lstStyle/>
          <a:p>
            <a:pPr algn="ctr"/>
            <a:r>
              <a:rPr lang="en-US" sz="1600">
                <a:latin typeface="Tahoma" pitchFamily="34" charset="0"/>
              </a:rPr>
              <a:t>TC Forecast (HRSS)</a:t>
            </a:r>
          </a:p>
        </p:txBody>
      </p:sp>
      <p:sp>
        <p:nvSpPr>
          <p:cNvPr id="86025" name="Text Box 20"/>
          <p:cNvSpPr txBox="1">
            <a:spLocks noChangeArrowheads="1"/>
          </p:cNvSpPr>
          <p:nvPr/>
        </p:nvSpPr>
        <p:spPr bwMode="auto">
          <a:xfrm>
            <a:off x="5311775" y="3270250"/>
            <a:ext cx="1676400" cy="581025"/>
          </a:xfrm>
          <a:prstGeom prst="rect">
            <a:avLst/>
          </a:prstGeom>
          <a:noFill/>
          <a:ln w="9525">
            <a:noFill/>
            <a:miter lim="800000"/>
            <a:headEnd/>
            <a:tailEnd/>
          </a:ln>
        </p:spPr>
        <p:txBody>
          <a:bodyPr anchor="ctr" anchorCtr="1">
            <a:spAutoFit/>
          </a:bodyPr>
          <a:lstStyle/>
          <a:p>
            <a:pPr algn="ctr"/>
            <a:r>
              <a:rPr lang="en-US" sz="1600">
                <a:latin typeface="Tahoma" pitchFamily="34" charset="0"/>
              </a:rPr>
              <a:t>Updated CBA (HES)</a:t>
            </a:r>
          </a:p>
        </p:txBody>
      </p:sp>
      <p:sp>
        <p:nvSpPr>
          <p:cNvPr id="86026" name="AutoShape 21"/>
          <p:cNvSpPr>
            <a:spLocks/>
          </p:cNvSpPr>
          <p:nvPr/>
        </p:nvSpPr>
        <p:spPr bwMode="auto">
          <a:xfrm flipH="1">
            <a:off x="5108575" y="4419600"/>
            <a:ext cx="74613" cy="574675"/>
          </a:xfrm>
          <a:prstGeom prst="rightBrace">
            <a:avLst>
              <a:gd name="adj1" fmla="val 64184"/>
              <a:gd name="adj2" fmla="val 50000"/>
            </a:avLst>
          </a:prstGeom>
          <a:noFill/>
          <a:ln w="9525">
            <a:solidFill>
              <a:schemeClr val="tx1"/>
            </a:solidFill>
            <a:round/>
            <a:headEnd/>
            <a:tailEnd/>
          </a:ln>
        </p:spPr>
        <p:txBody>
          <a:bodyPr wrap="none" anchor="ctr"/>
          <a:lstStyle/>
          <a:p>
            <a:endParaRPr lang="en-US"/>
          </a:p>
        </p:txBody>
      </p:sp>
      <p:sp>
        <p:nvSpPr>
          <p:cNvPr id="86027" name="AutoShape 23"/>
          <p:cNvSpPr>
            <a:spLocks/>
          </p:cNvSpPr>
          <p:nvPr/>
        </p:nvSpPr>
        <p:spPr bwMode="auto">
          <a:xfrm flipH="1" flipV="1">
            <a:off x="7123113" y="3905250"/>
            <a:ext cx="74612" cy="457200"/>
          </a:xfrm>
          <a:prstGeom prst="leftBrace">
            <a:avLst>
              <a:gd name="adj1" fmla="val 51064"/>
              <a:gd name="adj2" fmla="val 50000"/>
            </a:avLst>
          </a:prstGeom>
          <a:noFill/>
          <a:ln w="9525">
            <a:solidFill>
              <a:schemeClr val="tx1"/>
            </a:solidFill>
            <a:round/>
            <a:headEnd/>
            <a:tailEnd/>
          </a:ln>
        </p:spPr>
        <p:txBody>
          <a:bodyPr rot="10800000" wrap="none" anchor="ctr"/>
          <a:lstStyle/>
          <a:p>
            <a:endParaRPr lang="en-US"/>
          </a:p>
        </p:txBody>
      </p:sp>
      <p:sp>
        <p:nvSpPr>
          <p:cNvPr id="86028" name="AutoShape 24"/>
          <p:cNvSpPr>
            <a:spLocks/>
          </p:cNvSpPr>
          <p:nvPr/>
        </p:nvSpPr>
        <p:spPr bwMode="auto">
          <a:xfrm flipH="1" flipV="1">
            <a:off x="7123113" y="3279775"/>
            <a:ext cx="87312" cy="587375"/>
          </a:xfrm>
          <a:prstGeom prst="leftBrace">
            <a:avLst>
              <a:gd name="adj1" fmla="val 56061"/>
              <a:gd name="adj2" fmla="val 50000"/>
            </a:avLst>
          </a:prstGeom>
          <a:noFill/>
          <a:ln w="9525">
            <a:solidFill>
              <a:schemeClr val="tx1"/>
            </a:solidFill>
            <a:round/>
            <a:headEnd/>
            <a:tailEnd/>
          </a:ln>
        </p:spPr>
        <p:txBody>
          <a:bodyPr rot="10800000" wrap="none" anchor="ctr"/>
          <a:lstStyle/>
          <a:p>
            <a:endParaRPr lang="en-US"/>
          </a:p>
        </p:txBody>
      </p:sp>
      <p:sp>
        <p:nvSpPr>
          <p:cNvPr id="86029" name="Text Box 25"/>
          <p:cNvSpPr txBox="1">
            <a:spLocks noChangeArrowheads="1"/>
          </p:cNvSpPr>
          <p:nvPr/>
        </p:nvSpPr>
        <p:spPr bwMode="auto">
          <a:xfrm>
            <a:off x="5321300" y="2289175"/>
            <a:ext cx="1676400" cy="915988"/>
          </a:xfrm>
          <a:prstGeom prst="rect">
            <a:avLst/>
          </a:prstGeom>
          <a:noFill/>
          <a:ln w="9525">
            <a:noFill/>
            <a:miter lim="800000"/>
            <a:headEnd/>
            <a:tailEnd/>
          </a:ln>
        </p:spPr>
        <p:txBody>
          <a:bodyPr>
            <a:spAutoFit/>
          </a:bodyPr>
          <a:lstStyle/>
          <a:p>
            <a:pPr algn="ctr"/>
            <a:r>
              <a:rPr lang="en-US">
                <a:latin typeface="Lucida Sans Unicode" pitchFamily="34" charset="0"/>
              </a:rPr>
              <a:t>Other Potential Benefits ???</a:t>
            </a:r>
          </a:p>
        </p:txBody>
      </p:sp>
      <p:sp>
        <p:nvSpPr>
          <p:cNvPr id="86030" name="Line 27"/>
          <p:cNvSpPr>
            <a:spLocks noChangeShapeType="1"/>
          </p:cNvSpPr>
          <p:nvPr/>
        </p:nvSpPr>
        <p:spPr bwMode="auto">
          <a:xfrm>
            <a:off x="2743200" y="2362200"/>
            <a:ext cx="2438400" cy="838200"/>
          </a:xfrm>
          <a:prstGeom prst="line">
            <a:avLst/>
          </a:prstGeom>
          <a:noFill/>
          <a:ln w="9525">
            <a:solidFill>
              <a:schemeClr val="accent1"/>
            </a:solidFill>
            <a:round/>
            <a:headEnd/>
            <a:tailEnd type="triangle" w="med" len="med"/>
          </a:ln>
        </p:spPr>
        <p:txBody>
          <a:bodyPr/>
          <a:lstStyle/>
          <a:p>
            <a:endParaRPr lang="en-US"/>
          </a:p>
        </p:txBody>
      </p:sp>
      <p:sp>
        <p:nvSpPr>
          <p:cNvPr id="86031" name="Text Box 19"/>
          <p:cNvSpPr txBox="1">
            <a:spLocks noChangeArrowheads="1"/>
          </p:cNvSpPr>
          <p:nvPr/>
        </p:nvSpPr>
        <p:spPr bwMode="auto">
          <a:xfrm>
            <a:off x="4170363" y="4587875"/>
            <a:ext cx="765175" cy="366713"/>
          </a:xfrm>
          <a:prstGeom prst="rect">
            <a:avLst/>
          </a:prstGeom>
          <a:noFill/>
          <a:ln w="9525">
            <a:noFill/>
            <a:miter lim="800000"/>
            <a:headEnd/>
            <a:tailEnd/>
          </a:ln>
        </p:spPr>
        <p:txBody>
          <a:bodyPr wrap="none">
            <a:spAutoFit/>
          </a:bodyPr>
          <a:lstStyle/>
          <a:p>
            <a:r>
              <a:rPr lang="en-US">
                <a:latin typeface="Tahoma" pitchFamily="34" charset="0"/>
              </a:rPr>
              <a:t>$2.2B</a:t>
            </a:r>
          </a:p>
        </p:txBody>
      </p:sp>
      <p:sp>
        <p:nvSpPr>
          <p:cNvPr id="86032" name="Text Box 20"/>
          <p:cNvSpPr txBox="1">
            <a:spLocks noChangeArrowheads="1"/>
          </p:cNvSpPr>
          <p:nvPr/>
        </p:nvSpPr>
        <p:spPr bwMode="auto">
          <a:xfrm>
            <a:off x="4170363" y="4991100"/>
            <a:ext cx="765175" cy="366713"/>
          </a:xfrm>
          <a:prstGeom prst="rect">
            <a:avLst/>
          </a:prstGeom>
          <a:noFill/>
          <a:ln w="9525">
            <a:noFill/>
            <a:miter lim="800000"/>
            <a:headEnd/>
            <a:tailEnd/>
          </a:ln>
        </p:spPr>
        <p:txBody>
          <a:bodyPr wrap="none">
            <a:spAutoFit/>
          </a:bodyPr>
          <a:lstStyle/>
          <a:p>
            <a:r>
              <a:rPr lang="en-US" u="sng">
                <a:latin typeface="Tahoma" pitchFamily="34" charset="0"/>
              </a:rPr>
              <a:t>$2.4B</a:t>
            </a:r>
          </a:p>
        </p:txBody>
      </p:sp>
      <p:sp>
        <p:nvSpPr>
          <p:cNvPr id="86033" name="Text Box 21"/>
          <p:cNvSpPr txBox="1">
            <a:spLocks noChangeArrowheads="1"/>
          </p:cNvSpPr>
          <p:nvPr/>
        </p:nvSpPr>
        <p:spPr bwMode="auto">
          <a:xfrm>
            <a:off x="4170363" y="5289550"/>
            <a:ext cx="765175" cy="366713"/>
          </a:xfrm>
          <a:prstGeom prst="rect">
            <a:avLst/>
          </a:prstGeom>
          <a:noFill/>
          <a:ln w="9525">
            <a:noFill/>
            <a:miter lim="800000"/>
            <a:headEnd/>
            <a:tailEnd/>
          </a:ln>
        </p:spPr>
        <p:txBody>
          <a:bodyPr wrap="none">
            <a:spAutoFit/>
          </a:bodyPr>
          <a:lstStyle/>
          <a:p>
            <a:r>
              <a:rPr lang="en-US">
                <a:latin typeface="Tahoma" pitchFamily="34" charset="0"/>
              </a:rPr>
              <a:t>$4.6B</a:t>
            </a:r>
          </a:p>
        </p:txBody>
      </p:sp>
      <p:sp>
        <p:nvSpPr>
          <p:cNvPr id="86034" name="Text Box 22"/>
          <p:cNvSpPr txBox="1">
            <a:spLocks noChangeArrowheads="1"/>
          </p:cNvSpPr>
          <p:nvPr/>
        </p:nvSpPr>
        <p:spPr bwMode="auto">
          <a:xfrm>
            <a:off x="7424738" y="3422650"/>
            <a:ext cx="765175" cy="366713"/>
          </a:xfrm>
          <a:prstGeom prst="rect">
            <a:avLst/>
          </a:prstGeom>
          <a:noFill/>
          <a:ln w="9525">
            <a:noFill/>
            <a:miter lim="800000"/>
            <a:headEnd/>
            <a:tailEnd/>
          </a:ln>
        </p:spPr>
        <p:txBody>
          <a:bodyPr wrap="none">
            <a:spAutoFit/>
          </a:bodyPr>
          <a:lstStyle/>
          <a:p>
            <a:r>
              <a:rPr lang="en-US">
                <a:latin typeface="Tahoma" pitchFamily="34" charset="0"/>
              </a:rPr>
              <a:t>$2.3B</a:t>
            </a:r>
          </a:p>
        </p:txBody>
      </p:sp>
      <p:sp>
        <p:nvSpPr>
          <p:cNvPr id="86035" name="Text Box 23"/>
          <p:cNvSpPr txBox="1">
            <a:spLocks noChangeArrowheads="1"/>
          </p:cNvSpPr>
          <p:nvPr/>
        </p:nvSpPr>
        <p:spPr bwMode="auto">
          <a:xfrm>
            <a:off x="7424738" y="3937000"/>
            <a:ext cx="765175" cy="366713"/>
          </a:xfrm>
          <a:prstGeom prst="rect">
            <a:avLst/>
          </a:prstGeom>
          <a:noFill/>
          <a:ln w="9525">
            <a:noFill/>
            <a:miter lim="800000"/>
            <a:headEnd/>
            <a:tailEnd/>
          </a:ln>
        </p:spPr>
        <p:txBody>
          <a:bodyPr wrap="none">
            <a:spAutoFit/>
          </a:bodyPr>
          <a:lstStyle/>
          <a:p>
            <a:r>
              <a:rPr lang="en-US" u="sng">
                <a:latin typeface="Tahoma" pitchFamily="34" charset="0"/>
              </a:rPr>
              <a:t>$1.9B</a:t>
            </a:r>
          </a:p>
        </p:txBody>
      </p:sp>
      <p:sp>
        <p:nvSpPr>
          <p:cNvPr id="86036" name="Text Box 24"/>
          <p:cNvSpPr txBox="1">
            <a:spLocks noChangeArrowheads="1"/>
          </p:cNvSpPr>
          <p:nvPr/>
        </p:nvSpPr>
        <p:spPr bwMode="auto">
          <a:xfrm>
            <a:off x="7424738" y="4235450"/>
            <a:ext cx="765175" cy="366713"/>
          </a:xfrm>
          <a:prstGeom prst="rect">
            <a:avLst/>
          </a:prstGeom>
          <a:noFill/>
          <a:ln w="9525">
            <a:noFill/>
            <a:miter lim="800000"/>
            <a:headEnd/>
            <a:tailEnd/>
          </a:ln>
        </p:spPr>
        <p:txBody>
          <a:bodyPr wrap="none">
            <a:spAutoFit/>
          </a:bodyPr>
          <a:lstStyle/>
          <a:p>
            <a:r>
              <a:rPr lang="en-US">
                <a:latin typeface="Tahoma" pitchFamily="34" charset="0"/>
              </a:rPr>
              <a:t>$4.2B</a:t>
            </a:r>
          </a:p>
        </p:txBody>
      </p:sp>
      <p:sp>
        <p:nvSpPr>
          <p:cNvPr id="86037" name="Text Box 33"/>
          <p:cNvSpPr txBox="1">
            <a:spLocks noChangeArrowheads="1"/>
          </p:cNvSpPr>
          <p:nvPr/>
        </p:nvSpPr>
        <p:spPr bwMode="auto">
          <a:xfrm>
            <a:off x="5289550" y="6019800"/>
            <a:ext cx="1703388" cy="304800"/>
          </a:xfrm>
          <a:prstGeom prst="rect">
            <a:avLst/>
          </a:prstGeom>
          <a:noFill/>
          <a:ln w="9525">
            <a:noFill/>
            <a:miter lim="800000"/>
            <a:headEnd/>
            <a:tailEnd/>
          </a:ln>
        </p:spPr>
        <p:txBody>
          <a:bodyPr wrap="none">
            <a:spAutoFit/>
          </a:bodyPr>
          <a:lstStyle/>
          <a:p>
            <a:r>
              <a:rPr lang="en-US" sz="1400" baseline="30000">
                <a:latin typeface="Tahoma" pitchFamily="34" charset="0"/>
              </a:rPr>
              <a:t>1</a:t>
            </a:r>
            <a:r>
              <a:rPr lang="en-US" sz="1400">
                <a:latin typeface="Tahoma" pitchFamily="34" charset="0"/>
              </a:rPr>
              <a:t> Discounted at 7%</a:t>
            </a:r>
            <a:endParaRPr lang="en-US" sz="1400" baseline="30000">
              <a:latin typeface="Tahoma" pitchFamily="34" charset="0"/>
            </a:endParaRPr>
          </a:p>
        </p:txBody>
      </p:sp>
      <p:sp>
        <p:nvSpPr>
          <p:cNvPr id="86038" name="Text Box 17"/>
          <p:cNvSpPr txBox="1">
            <a:spLocks noChangeArrowheads="1"/>
          </p:cNvSpPr>
          <p:nvPr/>
        </p:nvSpPr>
        <p:spPr bwMode="auto">
          <a:xfrm>
            <a:off x="3924300" y="3935413"/>
            <a:ext cx="1181100" cy="641350"/>
          </a:xfrm>
          <a:prstGeom prst="rect">
            <a:avLst/>
          </a:prstGeom>
          <a:gradFill rotWithShape="1">
            <a:gsLst>
              <a:gs pos="0">
                <a:srgbClr val="FFFF66">
                  <a:alpha val="58000"/>
                </a:srgbClr>
              </a:gs>
              <a:gs pos="100000">
                <a:schemeClr val="bg1"/>
              </a:gs>
            </a:gsLst>
            <a:path path="shape">
              <a:fillToRect l="50000" t="50000" r="50000" b="50000"/>
            </a:path>
          </a:gradFill>
          <a:ln w="9525">
            <a:noFill/>
            <a:miter lim="800000"/>
            <a:headEnd/>
            <a:tailEnd/>
          </a:ln>
        </p:spPr>
        <p:txBody>
          <a:bodyPr anchor="ctr" anchorCtr="1">
            <a:spAutoFit/>
          </a:bodyPr>
          <a:lstStyle/>
          <a:p>
            <a:pPr algn="ctr"/>
            <a:r>
              <a:rPr lang="en-US">
                <a:latin typeface="Tahoma" pitchFamily="34" charset="0"/>
              </a:rPr>
              <a:t>ABI-Related</a:t>
            </a:r>
          </a:p>
        </p:txBody>
      </p:sp>
      <p:sp>
        <p:nvSpPr>
          <p:cNvPr id="86039" name="Text Box 17"/>
          <p:cNvSpPr txBox="1">
            <a:spLocks noChangeArrowheads="1"/>
          </p:cNvSpPr>
          <p:nvPr/>
        </p:nvSpPr>
        <p:spPr bwMode="auto">
          <a:xfrm>
            <a:off x="7239000" y="2867025"/>
            <a:ext cx="1295400" cy="641350"/>
          </a:xfrm>
          <a:prstGeom prst="rect">
            <a:avLst/>
          </a:prstGeom>
          <a:gradFill rotWithShape="1">
            <a:gsLst>
              <a:gs pos="0">
                <a:srgbClr val="FFFF66">
                  <a:alpha val="59000"/>
                </a:srgbClr>
              </a:gs>
              <a:gs pos="100000">
                <a:schemeClr val="bg1"/>
              </a:gs>
            </a:gsLst>
            <a:path path="shape">
              <a:fillToRect l="50000" t="50000" r="50000" b="50000"/>
            </a:path>
          </a:gradFill>
          <a:ln w="9525">
            <a:noFill/>
            <a:miter lim="800000"/>
            <a:headEnd/>
            <a:tailEnd/>
          </a:ln>
        </p:spPr>
        <p:txBody>
          <a:bodyPr anchor="ctr" anchorCtr="1">
            <a:spAutoFit/>
          </a:bodyPr>
          <a:lstStyle/>
          <a:p>
            <a:pPr algn="ctr"/>
            <a:r>
              <a:rPr lang="en-US">
                <a:latin typeface="Tahoma" pitchFamily="34" charset="0"/>
              </a:rPr>
              <a:t>Improved Sounder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228600" y="1481138"/>
            <a:ext cx="8915400" cy="4525962"/>
          </a:xfrm>
        </p:spPr>
        <p:txBody>
          <a:bodyPr/>
          <a:lstStyle/>
          <a:p>
            <a:pPr eaLnBrk="1" hangingPunct="1">
              <a:lnSpc>
                <a:spcPct val="90000"/>
              </a:lnSpc>
            </a:pPr>
            <a:r>
              <a:rPr lang="en-US" smtClean="0">
                <a:latin typeface="Tahoma" pitchFamily="34" charset="0"/>
              </a:rPr>
              <a:t>Tropical cyclone forecast analysis</a:t>
            </a:r>
          </a:p>
          <a:p>
            <a:pPr lvl="1" eaLnBrk="1" hangingPunct="1">
              <a:lnSpc>
                <a:spcPct val="90000"/>
              </a:lnSpc>
            </a:pPr>
            <a:r>
              <a:rPr lang="en-US" sz="2100" smtClean="0">
                <a:latin typeface="Tahoma" pitchFamily="34" charset="0"/>
              </a:rPr>
              <a:t>Disruptions of economic operations</a:t>
            </a:r>
          </a:p>
          <a:p>
            <a:pPr lvl="1" eaLnBrk="1" hangingPunct="1">
              <a:lnSpc>
                <a:spcPct val="90000"/>
              </a:lnSpc>
            </a:pPr>
            <a:r>
              <a:rPr lang="en-US" sz="2100" smtClean="0">
                <a:latin typeface="Tahoma" pitchFamily="34" charset="0"/>
              </a:rPr>
              <a:t>Inland damages due to rain and wind effects</a:t>
            </a:r>
          </a:p>
          <a:p>
            <a:pPr eaLnBrk="1" hangingPunct="1">
              <a:lnSpc>
                <a:spcPct val="90000"/>
              </a:lnSpc>
            </a:pPr>
            <a:r>
              <a:rPr lang="en-US" smtClean="0">
                <a:latin typeface="Tahoma" pitchFamily="34" charset="0"/>
              </a:rPr>
              <a:t>Instruments – </a:t>
            </a:r>
            <a:r>
              <a:rPr lang="en-US" sz="1800" smtClean="0">
                <a:latin typeface="Tahoma" pitchFamily="34" charset="0"/>
              </a:rPr>
              <a:t>Geostationary Lightning Mapper (GLM); Solar UV Imager (SUVI); Extreme UV/X-Ray Irradiance Sensor (EXIS);  Space Environmental In-Situ Suite (SEISS); Magnetometer (MAG) and Unique Payload Services</a:t>
            </a:r>
          </a:p>
          <a:p>
            <a:pPr eaLnBrk="1" hangingPunct="1">
              <a:lnSpc>
                <a:spcPct val="80000"/>
              </a:lnSpc>
            </a:pPr>
            <a:r>
              <a:rPr lang="en-US" smtClean="0">
                <a:latin typeface="Tahoma" pitchFamily="34" charset="0"/>
              </a:rPr>
              <a:t>Users – international; retrospective; DoD; data collection services</a:t>
            </a:r>
          </a:p>
          <a:p>
            <a:pPr eaLnBrk="1" hangingPunct="1">
              <a:lnSpc>
                <a:spcPct val="80000"/>
              </a:lnSpc>
            </a:pPr>
            <a:r>
              <a:rPr lang="en-US" smtClean="0">
                <a:latin typeface="Tahoma" pitchFamily="34" charset="0"/>
              </a:rPr>
              <a:t>Economic sectors including commercial transportation, tourism, television</a:t>
            </a:r>
          </a:p>
          <a:p>
            <a:pPr eaLnBrk="1" hangingPunct="1">
              <a:lnSpc>
                <a:spcPct val="80000"/>
              </a:lnSpc>
            </a:pPr>
            <a:r>
              <a:rPr lang="en-US" smtClean="0">
                <a:latin typeface="Tahoma" pitchFamily="34" charset="0"/>
              </a:rPr>
              <a:t>Societal benefit areas such as human health, climate, ecological, ocean</a:t>
            </a:r>
          </a:p>
        </p:txBody>
      </p:sp>
      <p:sp>
        <p:nvSpPr>
          <p:cNvPr id="25603" name="Rectangle 2"/>
          <p:cNvSpPr>
            <a:spLocks noGrp="1" noChangeArrowheads="1"/>
          </p:cNvSpPr>
          <p:nvPr>
            <p:ph type="title"/>
          </p:nvPr>
        </p:nvSpPr>
        <p:spPr/>
        <p:txBody>
          <a:bodyPr/>
          <a:lstStyle/>
          <a:p>
            <a:pPr eaLnBrk="1" hangingPunct="1"/>
            <a:r>
              <a:rPr lang="en-US" smtClean="0">
                <a:latin typeface="Tahoma" pitchFamily="34" charset="0"/>
              </a:rPr>
              <a:t>Areas Not Included in Analysis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eaLnBrk="1" hangingPunct="1">
              <a:lnSpc>
                <a:spcPct val="90000"/>
              </a:lnSpc>
            </a:pPr>
            <a:r>
              <a:rPr lang="en-US" smtClean="0">
                <a:latin typeface="Tahoma" pitchFamily="34" charset="0"/>
              </a:rPr>
              <a:t>Potential benefits of GOES-R beyond the current system:</a:t>
            </a:r>
          </a:p>
          <a:p>
            <a:pPr lvl="1" eaLnBrk="1" hangingPunct="1">
              <a:lnSpc>
                <a:spcPct val="90000"/>
              </a:lnSpc>
            </a:pPr>
            <a:r>
              <a:rPr lang="en-US" smtClean="0">
                <a:latin typeface="Tahoma" pitchFamily="34" charset="0"/>
              </a:rPr>
              <a:t>ABI-related benefits - $4.6 B</a:t>
            </a:r>
          </a:p>
          <a:p>
            <a:pPr lvl="1" eaLnBrk="1" hangingPunct="1">
              <a:lnSpc>
                <a:spcPct val="90000"/>
              </a:lnSpc>
            </a:pPr>
            <a:r>
              <a:rPr lang="en-US" smtClean="0">
                <a:latin typeface="Tahoma" pitchFamily="34" charset="0"/>
              </a:rPr>
              <a:t>Improved GEO sounder data benefits - $4.2 B</a:t>
            </a:r>
          </a:p>
          <a:p>
            <a:pPr eaLnBrk="1" hangingPunct="1">
              <a:lnSpc>
                <a:spcPct val="90000"/>
              </a:lnSpc>
            </a:pPr>
            <a:r>
              <a:rPr lang="en-US" smtClean="0">
                <a:latin typeface="Tahoma" pitchFamily="34" charset="0"/>
              </a:rPr>
              <a:t>These results most likely underestimate the potential total benefits of the GOES-R satellite system beyond the current system</a:t>
            </a:r>
          </a:p>
          <a:p>
            <a:pPr eaLnBrk="1" hangingPunct="1">
              <a:lnSpc>
                <a:spcPct val="80000"/>
              </a:lnSpc>
            </a:pPr>
            <a:r>
              <a:rPr lang="en-US" smtClean="0">
                <a:latin typeface="Tahoma" pitchFamily="34" charset="0"/>
              </a:rPr>
              <a:t>GOES-R program costs were not considered in this study</a:t>
            </a:r>
          </a:p>
        </p:txBody>
      </p:sp>
      <p:sp>
        <p:nvSpPr>
          <p:cNvPr id="26627" name="Rectangle 2"/>
          <p:cNvSpPr>
            <a:spLocks noGrp="1" noChangeArrowheads="1"/>
          </p:cNvSpPr>
          <p:nvPr>
            <p:ph type="title"/>
          </p:nvPr>
        </p:nvSpPr>
        <p:spPr/>
        <p:txBody>
          <a:bodyPr/>
          <a:lstStyle/>
          <a:p>
            <a:pPr eaLnBrk="1" hangingPunct="1"/>
            <a:r>
              <a:rPr lang="en-US" smtClean="0">
                <a:latin typeface="Tahoma" pitchFamily="34" charset="0"/>
              </a:rPr>
              <a:t>Concluding Remarks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ES Economic Value Report--FINAL cover.jpg"/>
          <p:cNvPicPr>
            <a:picLocks noChangeAspect="1" noChangeArrowheads="1"/>
          </p:cNvPicPr>
          <p:nvPr/>
        </p:nvPicPr>
        <p:blipFill>
          <a:blip r:embed="rId3" cstate="print"/>
          <a:srcRect/>
          <a:stretch>
            <a:fillRect/>
          </a:stretch>
        </p:blipFill>
        <p:spPr bwMode="auto">
          <a:xfrm>
            <a:off x="5059363" y="1481138"/>
            <a:ext cx="3373437" cy="5395912"/>
          </a:xfrm>
          <a:prstGeom prst="rect">
            <a:avLst/>
          </a:prstGeom>
          <a:noFill/>
        </p:spPr>
      </p:pic>
      <p:sp>
        <p:nvSpPr>
          <p:cNvPr id="27651" name="Rectangle 4"/>
          <p:cNvSpPr>
            <a:spLocks noGrp="1" noChangeArrowheads="1"/>
          </p:cNvSpPr>
          <p:nvPr>
            <p:ph type="ctrTitle"/>
          </p:nvPr>
        </p:nvSpPr>
        <p:spPr>
          <a:xfrm>
            <a:off x="762000" y="5486400"/>
            <a:ext cx="3505200" cy="838200"/>
          </a:xfrm>
        </p:spPr>
        <p:txBody>
          <a:bodyPr/>
          <a:lstStyle/>
          <a:p>
            <a:pPr algn="ctr" eaLnBrk="1" hangingPunct="1"/>
            <a:r>
              <a:rPr lang="en-US" smtClean="0">
                <a:latin typeface="Lucida Sans Unicode" pitchFamily="34" charset="0"/>
              </a:rPr>
              <a:t>Thank you!</a:t>
            </a:r>
          </a:p>
        </p:txBody>
      </p:sp>
      <p:sp>
        <p:nvSpPr>
          <p:cNvPr id="27652" name="Rectangle 5"/>
          <p:cNvSpPr>
            <a:spLocks noGrp="1" noChangeArrowheads="1"/>
          </p:cNvSpPr>
          <p:nvPr>
            <p:ph type="subTitle" idx="1"/>
          </p:nvPr>
        </p:nvSpPr>
        <p:spPr>
          <a:xfrm>
            <a:off x="876300" y="304800"/>
            <a:ext cx="7391400" cy="1143000"/>
          </a:xfrm>
          <a:gradFill rotWithShape="1">
            <a:gsLst>
              <a:gs pos="0">
                <a:srgbClr val="FFFF66">
                  <a:alpha val="58000"/>
                </a:srgbClr>
              </a:gs>
              <a:gs pos="100000">
                <a:srgbClr val="FFFFFF"/>
              </a:gs>
            </a:gsLst>
            <a:path path="shape">
              <a:fillToRect l="50000" t="50000" r="50000" b="50000"/>
            </a:path>
          </a:gradFill>
        </p:spPr>
        <p:txBody>
          <a:bodyPr/>
          <a:lstStyle/>
          <a:p>
            <a:pPr marR="0" algn="ctr" eaLnBrk="1" hangingPunct="1">
              <a:lnSpc>
                <a:spcPct val="90000"/>
              </a:lnSpc>
            </a:pPr>
            <a:r>
              <a:rPr lang="en-US" sz="3200" smtClean="0">
                <a:latin typeface="Tahoma" pitchFamily="34" charset="0"/>
              </a:rPr>
              <a:t>The report can be found at:</a:t>
            </a:r>
          </a:p>
          <a:p>
            <a:pPr marR="0" algn="ctr" eaLnBrk="1" hangingPunct="1">
              <a:lnSpc>
                <a:spcPct val="90000"/>
              </a:lnSpc>
            </a:pPr>
            <a:r>
              <a:rPr lang="en-US" sz="2800" smtClean="0">
                <a:solidFill>
                  <a:schemeClr val="accent2"/>
                </a:solidFill>
                <a:latin typeface="Tahoma" pitchFamily="34" charset="0"/>
              </a:rPr>
              <a:t>http://www.centrec.com/climate_weather.htm</a:t>
            </a:r>
          </a:p>
        </p:txBody>
      </p:sp>
      <p:pic>
        <p:nvPicPr>
          <p:cNvPr id="27653" name="Picture 12" descr="CENT_screenorppt"/>
          <p:cNvPicPr>
            <a:picLocks noChangeAspect="1" noChangeArrowheads="1"/>
          </p:cNvPicPr>
          <p:nvPr/>
        </p:nvPicPr>
        <p:blipFill>
          <a:blip r:embed="rId4" cstate="print"/>
          <a:srcRect/>
          <a:stretch>
            <a:fillRect/>
          </a:stretch>
        </p:blipFill>
        <p:spPr bwMode="auto">
          <a:xfrm>
            <a:off x="152400" y="6411913"/>
            <a:ext cx="2311400" cy="446087"/>
          </a:xfrm>
          <a:prstGeom prst="rect">
            <a:avLst/>
          </a:prstGeom>
          <a:noFill/>
          <a:ln w="9525">
            <a:noFill/>
            <a:miter lim="800000"/>
            <a:headEnd/>
            <a:tailEnd/>
          </a:ln>
        </p:spPr>
      </p:pic>
      <p:sp>
        <p:nvSpPr>
          <p:cNvPr id="27654" name="Rectangle 5"/>
          <p:cNvSpPr>
            <a:spLocks noChangeArrowheads="1"/>
          </p:cNvSpPr>
          <p:nvPr/>
        </p:nvSpPr>
        <p:spPr bwMode="auto">
          <a:xfrm>
            <a:off x="304800" y="2438400"/>
            <a:ext cx="5038725" cy="2743200"/>
          </a:xfrm>
          <a:prstGeom prst="rect">
            <a:avLst/>
          </a:prstGeom>
          <a:noFill/>
          <a:ln w="9525">
            <a:noFill/>
            <a:miter lim="800000"/>
            <a:headEnd/>
            <a:tailEnd/>
          </a:ln>
        </p:spPr>
        <p:txBody>
          <a:bodyPr lIns="45720" rIns="45720"/>
          <a:lstStyle/>
          <a:p>
            <a:pPr>
              <a:lnSpc>
                <a:spcPct val="90000"/>
              </a:lnSpc>
              <a:spcBef>
                <a:spcPts val="600"/>
              </a:spcBef>
              <a:spcAft>
                <a:spcPts val="600"/>
              </a:spcAft>
              <a:buClr>
                <a:schemeClr val="accent1"/>
              </a:buClr>
              <a:buSzPct val="68000"/>
              <a:buFont typeface="Wingdings 3" pitchFamily="18" charset="2"/>
              <a:buNone/>
            </a:pPr>
            <a:r>
              <a:rPr lang="en-US" sz="2800">
                <a:solidFill>
                  <a:schemeClr val="tx2"/>
                </a:solidFill>
                <a:latin typeface="Tahoma" pitchFamily="34" charset="0"/>
              </a:rPr>
              <a:t>Sharon Bard</a:t>
            </a:r>
            <a:br>
              <a:rPr lang="en-US" sz="2800">
                <a:solidFill>
                  <a:schemeClr val="tx2"/>
                </a:solidFill>
                <a:latin typeface="Tahoma" pitchFamily="34" charset="0"/>
              </a:rPr>
            </a:br>
            <a:r>
              <a:rPr lang="en-US" sz="2800">
                <a:solidFill>
                  <a:schemeClr val="accent2"/>
                </a:solidFill>
                <a:latin typeface="Tahoma" pitchFamily="34" charset="0"/>
              </a:rPr>
              <a:t>sbard@centrec.com</a:t>
            </a:r>
          </a:p>
          <a:p>
            <a:pPr>
              <a:lnSpc>
                <a:spcPct val="90000"/>
              </a:lnSpc>
              <a:spcBef>
                <a:spcPts val="600"/>
              </a:spcBef>
              <a:spcAft>
                <a:spcPts val="600"/>
              </a:spcAft>
              <a:buClr>
                <a:schemeClr val="accent1"/>
              </a:buClr>
              <a:buSzPct val="68000"/>
              <a:buFont typeface="Wingdings 3" pitchFamily="18" charset="2"/>
              <a:buNone/>
            </a:pPr>
            <a:endParaRPr lang="en-US" sz="2800">
              <a:solidFill>
                <a:schemeClr val="accent2"/>
              </a:solidFill>
              <a:latin typeface="Tahoma" pitchFamily="34" charset="0"/>
            </a:endParaRPr>
          </a:p>
          <a:p>
            <a:pPr>
              <a:lnSpc>
                <a:spcPct val="90000"/>
              </a:lnSpc>
              <a:spcBef>
                <a:spcPts val="600"/>
              </a:spcBef>
              <a:spcAft>
                <a:spcPts val="600"/>
              </a:spcAft>
              <a:buClr>
                <a:schemeClr val="accent1"/>
              </a:buClr>
              <a:buSzPct val="68000"/>
              <a:buFont typeface="Wingdings 3" pitchFamily="18" charset="2"/>
              <a:buNone/>
            </a:pPr>
            <a:r>
              <a:rPr lang="en-US" sz="2800">
                <a:solidFill>
                  <a:schemeClr val="tx2"/>
                </a:solidFill>
                <a:latin typeface="Tahoma" pitchFamily="34" charset="0"/>
              </a:rPr>
              <a:t>Todd Doehring</a:t>
            </a:r>
            <a:br>
              <a:rPr lang="en-US" sz="2800">
                <a:solidFill>
                  <a:schemeClr val="tx2"/>
                </a:solidFill>
                <a:latin typeface="Tahoma" pitchFamily="34" charset="0"/>
              </a:rPr>
            </a:br>
            <a:r>
              <a:rPr lang="en-US" sz="2800">
                <a:solidFill>
                  <a:schemeClr val="accent2"/>
                </a:solidFill>
                <a:latin typeface="Tahoma" pitchFamily="34" charset="0"/>
              </a:rPr>
              <a:t>tdoehring@centrec.com</a:t>
            </a:r>
          </a:p>
          <a:p>
            <a:pPr>
              <a:lnSpc>
                <a:spcPct val="90000"/>
              </a:lnSpc>
              <a:spcBef>
                <a:spcPts val="600"/>
              </a:spcBef>
              <a:spcAft>
                <a:spcPts val="600"/>
              </a:spcAft>
              <a:buClr>
                <a:schemeClr val="accent1"/>
              </a:buClr>
              <a:buSzPct val="68000"/>
              <a:buFont typeface="Wingdings 3" pitchFamily="18" charset="2"/>
              <a:buNone/>
            </a:pPr>
            <a:endParaRPr lang="en-US" sz="2800">
              <a:solidFill>
                <a:schemeClr val="tx2"/>
              </a:solidFill>
              <a:latin typeface="Tahoma" pitchFamily="34" charset="0"/>
            </a:endParaRPr>
          </a:p>
          <a:p>
            <a:pPr>
              <a:lnSpc>
                <a:spcPct val="90000"/>
              </a:lnSpc>
              <a:spcBef>
                <a:spcPts val="600"/>
              </a:spcBef>
              <a:spcAft>
                <a:spcPts val="600"/>
              </a:spcAft>
              <a:buClr>
                <a:schemeClr val="accent1"/>
              </a:buClr>
              <a:buSzPct val="68000"/>
              <a:buFont typeface="Wingdings 3" pitchFamily="18" charset="2"/>
              <a:buNone/>
            </a:pPr>
            <a:endParaRPr lang="en-US" sz="28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447800"/>
            <a:ext cx="3124200" cy="4114800"/>
          </a:xfrm>
        </p:spPr>
        <p:txBody>
          <a:bodyPr/>
          <a:lstStyle/>
          <a:p>
            <a:pPr eaLnBrk="1" hangingPunct="1"/>
            <a:r>
              <a:rPr lang="en-US" sz="2900" smtClean="0">
                <a:latin typeface="Tahoma" pitchFamily="34" charset="0"/>
              </a:rPr>
              <a:t>An Investigation of the Economic and Social Value of Selected NOAA Data and Products for GOES Report</a:t>
            </a:r>
          </a:p>
        </p:txBody>
      </p:sp>
      <p:pic>
        <p:nvPicPr>
          <p:cNvPr id="6" name="Picture 5" descr="GOES Economic Value Report--FINAL cover.jpg"/>
          <p:cNvPicPr>
            <a:picLocks noChangeAspect="1" noChangeArrowheads="1"/>
          </p:cNvPicPr>
          <p:nvPr/>
        </p:nvPicPr>
        <p:blipFill>
          <a:blip r:embed="rId3" cstate="print"/>
          <a:srcRect/>
          <a:stretch>
            <a:fillRect/>
          </a:stretch>
        </p:blipFill>
        <p:spPr bwMode="auto">
          <a:xfrm>
            <a:off x="3754438" y="249238"/>
            <a:ext cx="3889375" cy="6261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r>
              <a:rPr lang="en-US" smtClean="0">
                <a:latin typeface="Tahoma" pitchFamily="34" charset="0"/>
              </a:rPr>
              <a:t>To estimate the potential socio-economic benefits of GOES-R in selected application areas</a:t>
            </a:r>
          </a:p>
          <a:p>
            <a:pPr lvl="1" eaLnBrk="1" hangingPunct="1"/>
            <a:r>
              <a:rPr lang="en-US" smtClean="0">
                <a:latin typeface="Tahoma" pitchFamily="34" charset="0"/>
              </a:rPr>
              <a:t>Valuation of improved tropical cyclone (TC) forecast information along the Gulf and Atlantic coastlines</a:t>
            </a:r>
          </a:p>
          <a:p>
            <a:pPr lvl="1" eaLnBrk="1" hangingPunct="1"/>
            <a:r>
              <a:rPr lang="en-US" smtClean="0">
                <a:latin typeface="Tahoma" pitchFamily="34" charset="0"/>
              </a:rPr>
              <a:t>Updated quantification of benefits previously estimated for aviation, energy (electricity and natural gas), irrigated agriculture, and recreational boating (“GOES-R Sounder and Imager Cost/Benefit Analysis”, 2002)</a:t>
            </a:r>
          </a:p>
        </p:txBody>
      </p:sp>
      <p:sp>
        <p:nvSpPr>
          <p:cNvPr id="9219" name="Rectangle 2"/>
          <p:cNvSpPr>
            <a:spLocks noGrp="1" noChangeArrowheads="1"/>
          </p:cNvSpPr>
          <p:nvPr>
            <p:ph type="title"/>
          </p:nvPr>
        </p:nvSpPr>
        <p:spPr/>
        <p:txBody>
          <a:bodyPr/>
          <a:lstStyle/>
          <a:p>
            <a:pPr eaLnBrk="1" hangingPunct="1"/>
            <a:r>
              <a:rPr lang="en-US" smtClean="0">
                <a:latin typeface="Tahoma" pitchFamily="34" charset="0"/>
              </a:rPr>
              <a:t>Objective of Study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9" name="Picture 10"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6" name="Content Placeholder 1"/>
          <p:cNvSpPr>
            <a:spLocks noGrp="1"/>
          </p:cNvSpPr>
          <p:nvPr>
            <p:ph idx="4294967295"/>
          </p:nvPr>
        </p:nvSpPr>
        <p:spPr>
          <a:xfrm>
            <a:off x="457200" y="1481138"/>
            <a:ext cx="8229600" cy="1947862"/>
          </a:xfrm>
        </p:spPr>
        <p:txBody>
          <a:bodyPr/>
          <a:lstStyle/>
          <a:p>
            <a:pPr eaLnBrk="1" hangingPunct="1">
              <a:lnSpc>
                <a:spcPct val="80000"/>
              </a:lnSpc>
            </a:pPr>
            <a:r>
              <a:rPr lang="en-US" sz="2000" smtClean="0">
                <a:latin typeface="Tahoma" pitchFamily="34" charset="0"/>
              </a:rPr>
              <a:t>Instruments – ABI and possible high resolution spectral sounder</a:t>
            </a:r>
          </a:p>
          <a:p>
            <a:pPr eaLnBrk="1" hangingPunct="1">
              <a:lnSpc>
                <a:spcPct val="80000"/>
              </a:lnSpc>
            </a:pPr>
            <a:r>
              <a:rPr lang="en-US" sz="2000" smtClean="0">
                <a:latin typeface="Tahoma" pitchFamily="34" charset="0"/>
              </a:rPr>
              <a:t>Key impacts on TC forecasts</a:t>
            </a:r>
          </a:p>
          <a:p>
            <a:pPr marL="742950" lvl="1" indent="-285750" eaLnBrk="1" hangingPunct="1">
              <a:lnSpc>
                <a:spcPct val="80000"/>
              </a:lnSpc>
            </a:pPr>
            <a:r>
              <a:rPr lang="en-US" sz="2000" smtClean="0">
                <a:latin typeface="Tahoma" pitchFamily="34" charset="0"/>
              </a:rPr>
              <a:t>More accurate intensity and track forecasts through reduced forecast errors</a:t>
            </a:r>
          </a:p>
          <a:p>
            <a:pPr marL="742950" lvl="1" indent="-285750" eaLnBrk="1" hangingPunct="1">
              <a:lnSpc>
                <a:spcPct val="80000"/>
              </a:lnSpc>
            </a:pPr>
            <a:r>
              <a:rPr lang="en-US" sz="2000" smtClean="0">
                <a:latin typeface="Tahoma" pitchFamily="34" charset="0"/>
              </a:rPr>
              <a:t>Secondary implications could be tightening of wind speed probability fields and improved surge forecasts</a:t>
            </a:r>
          </a:p>
          <a:p>
            <a:pPr eaLnBrk="1" hangingPunct="1">
              <a:lnSpc>
                <a:spcPct val="80000"/>
              </a:lnSpc>
            </a:pPr>
            <a:endParaRPr lang="en-US" smtClean="0">
              <a:latin typeface="Tahoma" pitchFamily="34" charset="0"/>
            </a:endParaRPr>
          </a:p>
        </p:txBody>
      </p:sp>
      <p:sp>
        <p:nvSpPr>
          <p:cNvPr id="11267" name="Title 4"/>
          <p:cNvSpPr>
            <a:spLocks noGrp="1"/>
          </p:cNvSpPr>
          <p:nvPr>
            <p:ph type="title" idx="4294967295"/>
          </p:nvPr>
        </p:nvSpPr>
        <p:spPr>
          <a:xfrm>
            <a:off x="457200" y="274638"/>
            <a:ext cx="7315200" cy="1143000"/>
          </a:xfrm>
        </p:spPr>
        <p:txBody>
          <a:bodyPr/>
          <a:lstStyle/>
          <a:p>
            <a:pPr eaLnBrk="1" hangingPunct="1"/>
            <a:r>
              <a:rPr lang="en-US" sz="2800" smtClean="0">
                <a:latin typeface="Tahoma" pitchFamily="34" charset="0"/>
              </a:rPr>
              <a:t>Improved Tropical Cyclone Forecasts – Technological Assumptions</a:t>
            </a:r>
          </a:p>
        </p:txBody>
      </p:sp>
      <p:sp>
        <p:nvSpPr>
          <p:cNvPr id="11268" name="Text Box 8"/>
          <p:cNvSpPr txBox="1">
            <a:spLocks noChangeArrowheads="1"/>
          </p:cNvSpPr>
          <p:nvPr/>
        </p:nvSpPr>
        <p:spPr bwMode="auto">
          <a:xfrm>
            <a:off x="1663700" y="5448300"/>
            <a:ext cx="2376488" cy="554038"/>
          </a:xfrm>
          <a:prstGeom prst="rect">
            <a:avLst/>
          </a:prstGeom>
          <a:noFill/>
          <a:ln w="9525">
            <a:noFill/>
            <a:prstDash val="sysDot"/>
            <a:miter lim="800000"/>
            <a:headEnd/>
            <a:tailEnd/>
          </a:ln>
        </p:spPr>
        <p:txBody>
          <a:bodyPr lIns="0" tIns="0" rIns="0" bIns="0"/>
          <a:lstStyle/>
          <a:p>
            <a:pPr marL="168275" indent="-168275">
              <a:spcBef>
                <a:spcPct val="50000"/>
              </a:spcBef>
            </a:pPr>
            <a:r>
              <a:rPr lang="en-US" sz="1400">
                <a:latin typeface="Tahoma" pitchFamily="34" charset="0"/>
              </a:rPr>
              <a:t>NWP model initialization</a:t>
            </a:r>
          </a:p>
          <a:p>
            <a:pPr marL="168275" indent="-168275">
              <a:spcBef>
                <a:spcPct val="50000"/>
              </a:spcBef>
            </a:pPr>
            <a:r>
              <a:rPr lang="en-US" sz="1400">
                <a:latin typeface="Tahoma" pitchFamily="34" charset="0"/>
              </a:rPr>
              <a:t>Analysis of current conditions</a:t>
            </a:r>
          </a:p>
        </p:txBody>
      </p:sp>
      <p:sp>
        <p:nvSpPr>
          <p:cNvPr id="11269" name="Text Box 9"/>
          <p:cNvSpPr txBox="1">
            <a:spLocks noChangeArrowheads="1"/>
          </p:cNvSpPr>
          <p:nvPr/>
        </p:nvSpPr>
        <p:spPr bwMode="auto">
          <a:xfrm>
            <a:off x="5854700" y="5402263"/>
            <a:ext cx="1219200" cy="646112"/>
          </a:xfrm>
          <a:prstGeom prst="rect">
            <a:avLst/>
          </a:prstGeom>
          <a:noFill/>
          <a:ln w="9525">
            <a:noFill/>
            <a:miter lim="800000"/>
            <a:headEnd/>
            <a:tailEnd/>
          </a:ln>
        </p:spPr>
        <p:txBody>
          <a:bodyPr lIns="45720" tIns="0" rIns="0" bIns="0" anchor="ctr">
            <a:spAutoFit/>
          </a:bodyPr>
          <a:lstStyle/>
          <a:p>
            <a:pPr>
              <a:spcBef>
                <a:spcPct val="50000"/>
              </a:spcBef>
            </a:pPr>
            <a:r>
              <a:rPr lang="en-US" sz="1400">
                <a:latin typeface="Tahoma" pitchFamily="34" charset="0"/>
              </a:rPr>
              <a:t>NHC Official </a:t>
            </a:r>
            <a:br>
              <a:rPr lang="en-US" sz="1400">
                <a:latin typeface="Tahoma" pitchFamily="34" charset="0"/>
              </a:rPr>
            </a:br>
            <a:r>
              <a:rPr lang="en-US" sz="1400">
                <a:latin typeface="Tahoma" pitchFamily="34" charset="0"/>
              </a:rPr>
              <a:t>TC forecasts and advisories</a:t>
            </a:r>
          </a:p>
        </p:txBody>
      </p:sp>
      <p:sp>
        <p:nvSpPr>
          <p:cNvPr id="11270" name="Text Box 10"/>
          <p:cNvSpPr txBox="1">
            <a:spLocks noChangeArrowheads="1"/>
          </p:cNvSpPr>
          <p:nvPr/>
        </p:nvSpPr>
        <p:spPr bwMode="auto">
          <a:xfrm>
            <a:off x="3721100" y="4484688"/>
            <a:ext cx="2057400" cy="430212"/>
          </a:xfrm>
          <a:prstGeom prst="rect">
            <a:avLst/>
          </a:prstGeom>
          <a:noFill/>
          <a:ln w="9525">
            <a:noFill/>
            <a:miter lim="800000"/>
            <a:headEnd/>
            <a:tailEnd/>
          </a:ln>
        </p:spPr>
        <p:txBody>
          <a:bodyPr lIns="0" tIns="0" rIns="0" bIns="0">
            <a:spAutoFit/>
          </a:bodyPr>
          <a:lstStyle/>
          <a:p>
            <a:pPr>
              <a:spcBef>
                <a:spcPct val="50000"/>
              </a:spcBef>
            </a:pPr>
            <a:r>
              <a:rPr lang="en-US" sz="1400">
                <a:latin typeface="Tahoma" pitchFamily="34" charset="0"/>
              </a:rPr>
              <a:t>Forecasts for track, </a:t>
            </a:r>
            <a:br>
              <a:rPr lang="en-US" sz="1400">
                <a:latin typeface="Tahoma" pitchFamily="34" charset="0"/>
              </a:rPr>
            </a:br>
            <a:r>
              <a:rPr lang="en-US" sz="1400">
                <a:latin typeface="Tahoma" pitchFamily="34" charset="0"/>
              </a:rPr>
              <a:t>intensity, storm size, etc</a:t>
            </a:r>
          </a:p>
        </p:txBody>
      </p:sp>
      <p:sp>
        <p:nvSpPr>
          <p:cNvPr id="11271" name="Text Box 11"/>
          <p:cNvSpPr txBox="1">
            <a:spLocks noChangeArrowheads="1"/>
          </p:cNvSpPr>
          <p:nvPr/>
        </p:nvSpPr>
        <p:spPr bwMode="auto">
          <a:xfrm>
            <a:off x="1663700" y="3760788"/>
            <a:ext cx="2376488" cy="261937"/>
          </a:xfrm>
          <a:prstGeom prst="rect">
            <a:avLst/>
          </a:prstGeom>
          <a:noFill/>
          <a:ln w="9525">
            <a:noFill/>
            <a:miter lim="800000"/>
            <a:headEnd/>
            <a:tailEnd/>
          </a:ln>
        </p:spPr>
        <p:txBody>
          <a:bodyPr lIns="0" tIns="0" rIns="0" bIns="0"/>
          <a:lstStyle/>
          <a:p>
            <a:pPr>
              <a:spcBef>
                <a:spcPct val="50000"/>
              </a:spcBef>
            </a:pPr>
            <a:r>
              <a:rPr lang="en-US" sz="1400">
                <a:latin typeface="Tahoma" pitchFamily="34" charset="0"/>
              </a:rPr>
              <a:t> Derived products and data</a:t>
            </a:r>
          </a:p>
        </p:txBody>
      </p:sp>
      <p:pic>
        <p:nvPicPr>
          <p:cNvPr id="11272" name="Text Box 12"/>
          <p:cNvPicPr>
            <a:picLocks noChangeArrowheads="1"/>
          </p:cNvPicPr>
          <p:nvPr/>
        </p:nvPicPr>
        <p:blipFill>
          <a:blip r:embed="rId4" cstate="print"/>
          <a:srcRect/>
          <a:stretch>
            <a:fillRect/>
          </a:stretch>
        </p:blipFill>
        <p:spPr bwMode="auto">
          <a:xfrm>
            <a:off x="7448550" y="3767138"/>
            <a:ext cx="1384300" cy="1262062"/>
          </a:xfrm>
          <a:prstGeom prst="rect">
            <a:avLst/>
          </a:prstGeom>
          <a:noFill/>
        </p:spPr>
      </p:pic>
      <p:sp>
        <p:nvSpPr>
          <p:cNvPr id="11273" name="Text Box 9"/>
          <p:cNvSpPr txBox="1">
            <a:spLocks noChangeArrowheads="1"/>
          </p:cNvSpPr>
          <p:nvPr/>
        </p:nvSpPr>
        <p:spPr bwMode="auto">
          <a:xfrm>
            <a:off x="7454900" y="3716338"/>
            <a:ext cx="1371600" cy="1314450"/>
          </a:xfrm>
          <a:prstGeom prst="rect">
            <a:avLst/>
          </a:prstGeom>
          <a:noFill/>
          <a:ln w="9525">
            <a:noFill/>
            <a:miter lim="800000"/>
            <a:headEnd/>
            <a:tailEnd/>
          </a:ln>
        </p:spPr>
        <p:txBody>
          <a:bodyPr>
            <a:spAutoFit/>
          </a:bodyPr>
          <a:lstStyle/>
          <a:p>
            <a:pPr algn="ctr">
              <a:spcBef>
                <a:spcPct val="50000"/>
              </a:spcBef>
            </a:pPr>
            <a:r>
              <a:rPr lang="en-US" sz="1600" b="1">
                <a:effectLst>
                  <a:outerShdw blurRad="38100" dist="38100" dir="2700000" algn="tl">
                    <a:srgbClr val="C0C0C0"/>
                  </a:outerShdw>
                </a:effectLst>
                <a:latin typeface="Tahoma" pitchFamily="34" charset="0"/>
              </a:rPr>
              <a:t>Reduced </a:t>
            </a:r>
            <a:br>
              <a:rPr lang="en-US" sz="1600" b="1">
                <a:effectLst>
                  <a:outerShdw blurRad="38100" dist="38100" dir="2700000" algn="tl">
                    <a:srgbClr val="C0C0C0"/>
                  </a:outerShdw>
                </a:effectLst>
                <a:latin typeface="Tahoma" pitchFamily="34" charset="0"/>
              </a:rPr>
            </a:br>
            <a:r>
              <a:rPr lang="en-US" sz="1600" b="1">
                <a:effectLst>
                  <a:outerShdw blurRad="38100" dist="38100" dir="2700000" algn="tl">
                    <a:srgbClr val="C0C0C0"/>
                  </a:outerShdw>
                </a:effectLst>
                <a:latin typeface="Tahoma" pitchFamily="34" charset="0"/>
              </a:rPr>
              <a:t>watch / warning &amp; evacuation areas </a:t>
            </a:r>
          </a:p>
        </p:txBody>
      </p:sp>
      <p:grpSp>
        <p:nvGrpSpPr>
          <p:cNvPr id="11275" name="Group 32"/>
          <p:cNvGrpSpPr>
            <a:grpSpLocks/>
          </p:cNvGrpSpPr>
          <p:nvPr/>
        </p:nvGrpSpPr>
        <p:grpSpPr bwMode="auto">
          <a:xfrm>
            <a:off x="63500" y="4127500"/>
            <a:ext cx="2005013" cy="1298575"/>
            <a:chOff x="-76200" y="4038601"/>
            <a:chExt cx="2004736" cy="1298066"/>
          </a:xfrm>
        </p:grpSpPr>
        <p:pic>
          <p:nvPicPr>
            <p:cNvPr id="30" name="Picture 29" descr="goesSpacecraft.gif"/>
            <p:cNvPicPr>
              <a:picLocks noChangeAspect="1" noChangeArrowheads="1"/>
            </p:cNvPicPr>
            <p:nvPr/>
          </p:nvPicPr>
          <p:blipFill>
            <a:blip r:embed="rId5" cstate="print"/>
            <a:srcRect/>
            <a:stretch>
              <a:fillRect/>
            </a:stretch>
          </p:blipFill>
          <p:spPr bwMode="auto">
            <a:xfrm>
              <a:off x="-84400" y="4031597"/>
              <a:ext cx="2017776" cy="1310640"/>
            </a:xfrm>
            <a:prstGeom prst="rect">
              <a:avLst/>
            </a:prstGeom>
            <a:noFill/>
          </p:spPr>
        </p:pic>
        <p:grpSp>
          <p:nvGrpSpPr>
            <p:cNvPr id="68622" name="Text Box 14"/>
            <p:cNvGrpSpPr>
              <a:grpSpLocks/>
            </p:cNvGrpSpPr>
            <p:nvPr/>
          </p:nvGrpSpPr>
          <p:grpSpPr bwMode="auto">
            <a:xfrm>
              <a:off x="68000" y="4287629"/>
              <a:ext cx="1688592" cy="902208"/>
              <a:chOff x="207264" y="4376928"/>
              <a:chExt cx="1688592" cy="902208"/>
            </a:xfrm>
          </p:grpSpPr>
          <p:pic>
            <p:nvPicPr>
              <p:cNvPr id="11292" name="Text Box 14"/>
              <p:cNvPicPr>
                <a:picLocks noChangeArrowheads="1"/>
              </p:cNvPicPr>
              <p:nvPr/>
            </p:nvPicPr>
            <p:blipFill>
              <a:blip r:embed="rId6" cstate="print"/>
              <a:srcRect/>
              <a:stretch>
                <a:fillRect/>
              </a:stretch>
            </p:blipFill>
            <p:spPr bwMode="auto">
              <a:xfrm>
                <a:off x="207264" y="4376928"/>
                <a:ext cx="1688592" cy="902208"/>
              </a:xfrm>
              <a:prstGeom prst="rect">
                <a:avLst/>
              </a:prstGeom>
              <a:noFill/>
            </p:spPr>
          </p:pic>
          <p:sp>
            <p:nvSpPr>
              <p:cNvPr id="11293" name="Text Box 29"/>
              <p:cNvSpPr txBox="1">
                <a:spLocks noChangeArrowheads="1"/>
              </p:cNvSpPr>
              <p:nvPr/>
            </p:nvSpPr>
            <p:spPr bwMode="auto">
              <a:xfrm>
                <a:off x="215464" y="4382812"/>
                <a:ext cx="1676400" cy="888087"/>
              </a:xfrm>
              <a:prstGeom prst="rect">
                <a:avLst/>
              </a:prstGeom>
              <a:noFill/>
              <a:ln w="9525">
                <a:noFill/>
                <a:miter lim="800000"/>
                <a:headEnd/>
                <a:tailEnd/>
              </a:ln>
            </p:spPr>
            <p:txBody>
              <a:bodyPr lIns="0" tIns="0" rIns="0" bIns="0" anchor="ctr"/>
              <a:lstStyle/>
              <a:p>
                <a:pPr algn="ctr">
                  <a:spcBef>
                    <a:spcPct val="50000"/>
                  </a:spcBef>
                </a:pPr>
                <a:r>
                  <a:rPr lang="en-US" b="1">
                    <a:effectLst>
                      <a:outerShdw blurRad="38100" dist="38100" dir="2700000" algn="tl">
                        <a:srgbClr val="C0C0C0"/>
                      </a:outerShdw>
                    </a:effectLst>
                    <a:latin typeface="Tahoma" pitchFamily="34" charset="0"/>
                  </a:rPr>
                  <a:t>IMPROVED DATA</a:t>
                </a:r>
              </a:p>
            </p:txBody>
          </p:sp>
        </p:grpSp>
      </p:grpSp>
      <p:grpSp>
        <p:nvGrpSpPr>
          <p:cNvPr id="68627" name="Text Box 19"/>
          <p:cNvGrpSpPr>
            <a:grpSpLocks/>
          </p:cNvGrpSpPr>
          <p:nvPr/>
        </p:nvGrpSpPr>
        <p:grpSpPr bwMode="auto">
          <a:xfrm>
            <a:off x="7523163" y="5181600"/>
            <a:ext cx="1230312" cy="1090613"/>
            <a:chOff x="4739" y="3264"/>
            <a:chExt cx="775" cy="687"/>
          </a:xfrm>
        </p:grpSpPr>
        <p:pic>
          <p:nvPicPr>
            <p:cNvPr id="11276" name="Text Box 19"/>
            <p:cNvPicPr>
              <a:picLocks noChangeArrowheads="1"/>
            </p:cNvPicPr>
            <p:nvPr/>
          </p:nvPicPr>
          <p:blipFill>
            <a:blip r:embed="rId7" cstate="print"/>
            <a:srcRect/>
            <a:stretch>
              <a:fillRect/>
            </a:stretch>
          </p:blipFill>
          <p:spPr bwMode="auto">
            <a:xfrm>
              <a:off x="4739" y="3264"/>
              <a:ext cx="775" cy="687"/>
            </a:xfrm>
            <a:prstGeom prst="rect">
              <a:avLst/>
            </a:prstGeom>
            <a:noFill/>
          </p:spPr>
        </p:pic>
        <p:sp>
          <p:nvSpPr>
            <p:cNvPr id="11277" name="Text Box 13"/>
            <p:cNvSpPr txBox="1">
              <a:spLocks noChangeArrowheads="1"/>
            </p:cNvSpPr>
            <p:nvPr/>
          </p:nvSpPr>
          <p:spPr bwMode="auto">
            <a:xfrm>
              <a:off x="4744" y="3267"/>
              <a:ext cx="768" cy="674"/>
            </a:xfrm>
            <a:prstGeom prst="rect">
              <a:avLst/>
            </a:prstGeom>
            <a:noFill/>
            <a:ln w="9525">
              <a:noFill/>
              <a:miter lim="800000"/>
              <a:headEnd/>
              <a:tailEnd/>
            </a:ln>
          </p:spPr>
          <p:txBody>
            <a:bodyPr>
              <a:spAutoFit/>
            </a:bodyPr>
            <a:lstStyle/>
            <a:p>
              <a:pPr algn="ctr">
                <a:spcBef>
                  <a:spcPct val="50000"/>
                </a:spcBef>
              </a:pPr>
              <a:r>
                <a:rPr lang="en-US" sz="1600" b="1">
                  <a:effectLst>
                    <a:outerShdw blurRad="38100" dist="38100" dir="2700000" algn="tl">
                      <a:srgbClr val="C0C0C0"/>
                    </a:outerShdw>
                  </a:effectLst>
                  <a:latin typeface="Tahoma" pitchFamily="34" charset="0"/>
                </a:rPr>
                <a:t>Increased public response rate </a:t>
              </a:r>
            </a:p>
          </p:txBody>
        </p:sp>
      </p:grpSp>
      <p:sp>
        <p:nvSpPr>
          <p:cNvPr id="68629" name="Text Box 21"/>
          <p:cNvSpPr txBox="1">
            <a:spLocks noChangeArrowheads="1"/>
          </p:cNvSpPr>
          <p:nvPr/>
        </p:nvSpPr>
        <p:spPr bwMode="auto">
          <a:xfrm>
            <a:off x="4191000" y="5694363"/>
            <a:ext cx="1374775"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1FAECD"/>
                </a:solidFill>
                <a:effectLst>
                  <a:outerShdw blurRad="38100" dist="38100" dir="2700000" algn="tl">
                    <a:srgbClr val="C0C0C0"/>
                  </a:outerShdw>
                </a:effectLst>
                <a:latin typeface="Tahoma" pitchFamily="34" charset="0"/>
              </a:rPr>
              <a:t>Observations</a:t>
            </a:r>
          </a:p>
        </p:txBody>
      </p:sp>
      <p:sp>
        <p:nvSpPr>
          <p:cNvPr id="68630" name="Text Box 22"/>
          <p:cNvSpPr txBox="1">
            <a:spLocks noChangeArrowheads="1"/>
          </p:cNvSpPr>
          <p:nvPr/>
        </p:nvSpPr>
        <p:spPr bwMode="auto">
          <a:xfrm>
            <a:off x="5200650" y="4968875"/>
            <a:ext cx="1066800" cy="304800"/>
          </a:xfrm>
          <a:prstGeom prst="rect">
            <a:avLst/>
          </a:prstGeom>
          <a:noFill/>
          <a:ln w="9525">
            <a:noFill/>
            <a:miter lim="800000"/>
            <a:headEnd/>
            <a:tailEnd/>
          </a:ln>
          <a:effectLst/>
        </p:spPr>
        <p:txBody>
          <a:bodyPr>
            <a:spAutoFit/>
          </a:bodyPr>
          <a:lstStyle/>
          <a:p>
            <a:pPr algn="ctr">
              <a:spcBef>
                <a:spcPct val="50000"/>
              </a:spcBef>
            </a:pPr>
            <a:r>
              <a:rPr lang="en-US" sz="1400" b="1" i="1">
                <a:solidFill>
                  <a:srgbClr val="1FAECD"/>
                </a:solidFill>
                <a:effectLst>
                  <a:outerShdw blurRad="38100" dist="38100" dir="2700000" algn="tl">
                    <a:srgbClr val="C0C0C0"/>
                  </a:outerShdw>
                </a:effectLst>
                <a:latin typeface="Tahoma" pitchFamily="34" charset="0"/>
              </a:rPr>
              <a:t>Guidance</a:t>
            </a:r>
          </a:p>
        </p:txBody>
      </p:sp>
      <p:cxnSp>
        <p:nvCxnSpPr>
          <p:cNvPr id="40" name="Shape 39"/>
          <p:cNvCxnSpPr>
            <a:endCxn id="11271" idx="1"/>
          </p:cNvCxnSpPr>
          <p:nvPr/>
        </p:nvCxnSpPr>
        <p:spPr>
          <a:xfrm rot="5400000" flipH="1" flipV="1">
            <a:off x="1112837" y="3832226"/>
            <a:ext cx="492125" cy="609600"/>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hape 41"/>
          <p:cNvCxnSpPr>
            <a:endCxn id="11268" idx="1"/>
          </p:cNvCxnSpPr>
          <p:nvPr/>
        </p:nvCxnSpPr>
        <p:spPr>
          <a:xfrm rot="16200000" flipH="1">
            <a:off x="1131093" y="5193507"/>
            <a:ext cx="455613" cy="609600"/>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1271" idx="2"/>
            <a:endCxn id="11268" idx="0"/>
          </p:cNvCxnSpPr>
          <p:nvPr/>
        </p:nvCxnSpPr>
        <p:spPr>
          <a:xfrm rot="5400000">
            <a:off x="2139156" y="4734719"/>
            <a:ext cx="1425575"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hape 47"/>
          <p:cNvCxnSpPr>
            <a:endCxn id="11270" idx="0"/>
          </p:cNvCxnSpPr>
          <p:nvPr/>
        </p:nvCxnSpPr>
        <p:spPr>
          <a:xfrm>
            <a:off x="3868738" y="3892550"/>
            <a:ext cx="881062" cy="592138"/>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21100" y="4968875"/>
            <a:ext cx="685800" cy="6858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016500" y="5045075"/>
            <a:ext cx="762000" cy="4572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hape 80"/>
          <p:cNvCxnSpPr>
            <a:cxnSpLocks noChangeShapeType="1"/>
            <a:stCxn id="11269" idx="0"/>
            <a:endCxn id="0" idx="1"/>
          </p:cNvCxnSpPr>
          <p:nvPr/>
        </p:nvCxnSpPr>
        <p:spPr bwMode="auto">
          <a:xfrm rot="16200000">
            <a:off x="6454775" y="4408488"/>
            <a:ext cx="1003300" cy="984250"/>
          </a:xfrm>
          <a:prstGeom prst="bentConnector2">
            <a:avLst/>
          </a:prstGeom>
          <a:noFill/>
          <a:ln w="25400" algn="ctr">
            <a:solidFill>
              <a:srgbClr val="28A0BE"/>
            </a:solidFill>
            <a:miter lim="800000"/>
            <a:headEnd/>
            <a:tailEnd type="triangle" w="lg" len="med"/>
          </a:ln>
        </p:spPr>
      </p:cxnSp>
      <p:cxnSp>
        <p:nvCxnSpPr>
          <p:cNvPr id="88" name="Straight Arrow Connector 87"/>
          <p:cNvCxnSpPr/>
          <p:nvPr/>
        </p:nvCxnSpPr>
        <p:spPr>
          <a:xfrm flipV="1">
            <a:off x="6997700" y="5726113"/>
            <a:ext cx="609600" cy="476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3797300" y="5726113"/>
            <a:ext cx="1981200" cy="476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title" idx="4294967295"/>
          </p:nvPr>
        </p:nvSpPr>
        <p:spPr>
          <a:xfrm>
            <a:off x="457200" y="274638"/>
            <a:ext cx="7315200" cy="1143000"/>
          </a:xfrm>
        </p:spPr>
        <p:txBody>
          <a:bodyPr/>
          <a:lstStyle/>
          <a:p>
            <a:pPr eaLnBrk="1" hangingPunct="1"/>
            <a:r>
              <a:rPr lang="en-US" smtClean="0">
                <a:latin typeface="Tahoma" pitchFamily="34" charset="0"/>
              </a:rPr>
              <a:t>Reduced Watch / Warning Areas</a:t>
            </a:r>
          </a:p>
        </p:txBody>
      </p:sp>
      <p:pic>
        <p:nvPicPr>
          <p:cNvPr id="14340" name="Picture 5"/>
          <p:cNvPicPr>
            <a:picLocks noChangeAspect="1" noChangeArrowheads="1"/>
          </p:cNvPicPr>
          <p:nvPr/>
        </p:nvPicPr>
        <p:blipFill>
          <a:blip r:embed="rId4" cstate="print">
            <a:clrChange>
              <a:clrFrom>
                <a:srgbClr val="00EEEE"/>
              </a:clrFrom>
              <a:clrTo>
                <a:srgbClr val="00EEEE">
                  <a:alpha val="0"/>
                </a:srgbClr>
              </a:clrTo>
            </a:clrChange>
          </a:blip>
          <a:srcRect l="23222" t="56311" r="49796" b="9953"/>
          <a:stretch>
            <a:fillRect/>
          </a:stretch>
        </p:blipFill>
        <p:spPr bwMode="auto">
          <a:xfrm>
            <a:off x="609600" y="2495550"/>
            <a:ext cx="3429000" cy="3429000"/>
          </a:xfrm>
          <a:prstGeom prst="rect">
            <a:avLst/>
          </a:prstGeom>
          <a:noFill/>
          <a:ln w="9525">
            <a:noFill/>
            <a:miter lim="800000"/>
            <a:headEnd/>
            <a:tailEnd/>
          </a:ln>
        </p:spPr>
      </p:pic>
      <p:sp>
        <p:nvSpPr>
          <p:cNvPr id="14341" name="Text Box 6"/>
          <p:cNvSpPr txBox="1">
            <a:spLocks noChangeArrowheads="1"/>
          </p:cNvSpPr>
          <p:nvPr/>
        </p:nvSpPr>
        <p:spPr bwMode="auto">
          <a:xfrm>
            <a:off x="990600" y="1447800"/>
            <a:ext cx="7129463" cy="954088"/>
          </a:xfrm>
          <a:prstGeom prst="rect">
            <a:avLst/>
          </a:prstGeom>
          <a:noFill/>
          <a:ln w="9525">
            <a:noFill/>
            <a:miter lim="800000"/>
            <a:headEnd/>
            <a:tailEnd/>
          </a:ln>
        </p:spPr>
        <p:txBody>
          <a:bodyPr>
            <a:spAutoFit/>
          </a:bodyPr>
          <a:lstStyle/>
          <a:p>
            <a:pPr algn="ctr"/>
            <a:r>
              <a:rPr lang="en-US" sz="2800">
                <a:latin typeface="Tahoma" pitchFamily="34" charset="0"/>
              </a:rPr>
              <a:t>More accurate TC forecasts should </a:t>
            </a:r>
            <a:br>
              <a:rPr lang="en-US" sz="2800">
                <a:latin typeface="Tahoma" pitchFamily="34" charset="0"/>
              </a:rPr>
            </a:br>
            <a:r>
              <a:rPr lang="en-US" sz="2800">
                <a:latin typeface="Tahoma" pitchFamily="34" charset="0"/>
              </a:rPr>
              <a:t>reduce watch and warning areas</a:t>
            </a:r>
          </a:p>
        </p:txBody>
      </p:sp>
      <p:sp>
        <p:nvSpPr>
          <p:cNvPr id="14342" name="AutoShape 8"/>
          <p:cNvSpPr>
            <a:spLocks noChangeArrowheads="1"/>
          </p:cNvSpPr>
          <p:nvPr/>
        </p:nvSpPr>
        <p:spPr bwMode="auto">
          <a:xfrm>
            <a:off x="700088" y="4162425"/>
            <a:ext cx="457200" cy="228600"/>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p>
        </p:txBody>
      </p:sp>
      <p:sp>
        <p:nvSpPr>
          <p:cNvPr id="14343" name="AutoShape 9"/>
          <p:cNvSpPr>
            <a:spLocks noChangeArrowheads="1"/>
          </p:cNvSpPr>
          <p:nvPr/>
        </p:nvSpPr>
        <p:spPr bwMode="auto">
          <a:xfrm flipH="1">
            <a:off x="3290888" y="3933825"/>
            <a:ext cx="457200" cy="228600"/>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p>
        </p:txBody>
      </p:sp>
      <p:sp>
        <p:nvSpPr>
          <p:cNvPr id="14344" name="AutoShape 10"/>
          <p:cNvSpPr>
            <a:spLocks noChangeArrowheads="1"/>
          </p:cNvSpPr>
          <p:nvPr/>
        </p:nvSpPr>
        <p:spPr bwMode="auto">
          <a:xfrm flipH="1">
            <a:off x="2528888" y="3781425"/>
            <a:ext cx="457200" cy="2286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14345" name="AutoShape 11"/>
          <p:cNvSpPr>
            <a:spLocks noChangeArrowheads="1"/>
          </p:cNvSpPr>
          <p:nvPr/>
        </p:nvSpPr>
        <p:spPr bwMode="auto">
          <a:xfrm flipV="1">
            <a:off x="1309688" y="4010025"/>
            <a:ext cx="457200" cy="2286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70668" name="Text Box 12"/>
          <p:cNvSpPr txBox="1">
            <a:spLocks noChangeArrowheads="1"/>
          </p:cNvSpPr>
          <p:nvPr/>
        </p:nvSpPr>
        <p:spPr bwMode="auto">
          <a:xfrm>
            <a:off x="1752600" y="6019800"/>
            <a:ext cx="2698750" cy="254000"/>
          </a:xfrm>
          <a:prstGeom prst="rect">
            <a:avLst/>
          </a:prstGeom>
          <a:noFill/>
          <a:ln w="9525">
            <a:noFill/>
            <a:miter lim="800000"/>
            <a:headEnd/>
            <a:tailEnd/>
          </a:ln>
          <a:effectLst/>
        </p:spPr>
        <p:txBody>
          <a:bodyPr wrap="none">
            <a:spAutoFit/>
          </a:bodyPr>
          <a:lstStyle/>
          <a:p>
            <a:pPr>
              <a:defRPr/>
            </a:pPr>
            <a:r>
              <a:rPr lang="en-US" sz="1050" dirty="0">
                <a:latin typeface="Arial" charset="0"/>
              </a:rPr>
              <a:t>Graphic used for illustrative purposes only</a:t>
            </a:r>
          </a:p>
        </p:txBody>
      </p:sp>
      <p:grpSp>
        <p:nvGrpSpPr>
          <p:cNvPr id="14363" name="Group 27"/>
          <p:cNvGrpSpPr>
            <a:grpSpLocks/>
          </p:cNvGrpSpPr>
          <p:nvPr/>
        </p:nvGrpSpPr>
        <p:grpSpPr bwMode="auto">
          <a:xfrm>
            <a:off x="4945063" y="2687638"/>
            <a:ext cx="3810000" cy="3865562"/>
            <a:chOff x="3115" y="1693"/>
            <a:chExt cx="2400" cy="2435"/>
          </a:xfrm>
        </p:grpSpPr>
        <p:grpSp>
          <p:nvGrpSpPr>
            <p:cNvPr id="14347" name="Group 24"/>
            <p:cNvGrpSpPr>
              <a:grpSpLocks/>
            </p:cNvGrpSpPr>
            <p:nvPr/>
          </p:nvGrpSpPr>
          <p:grpSpPr bwMode="auto">
            <a:xfrm>
              <a:off x="3115" y="1693"/>
              <a:ext cx="2400" cy="1175"/>
              <a:chOff x="4953000" y="2478087"/>
              <a:chExt cx="3810000" cy="1865313"/>
            </a:xfrm>
          </p:grpSpPr>
          <p:sp>
            <p:nvSpPr>
              <p:cNvPr id="14356" name="AutoShape 5"/>
              <p:cNvSpPr>
                <a:spLocks noChangeArrowheads="1"/>
              </p:cNvSpPr>
              <p:nvPr/>
            </p:nvSpPr>
            <p:spPr bwMode="auto">
              <a:xfrm flipV="1">
                <a:off x="5116513" y="2478087"/>
                <a:ext cx="3459162" cy="1411288"/>
              </a:xfrm>
              <a:custGeom>
                <a:avLst/>
                <a:gdLst>
                  <a:gd name="T0" fmla="*/ 3026767 w 21600"/>
                  <a:gd name="T1" fmla="*/ 705644 h 21600"/>
                  <a:gd name="T2" fmla="*/ 1729581 w 21600"/>
                  <a:gd name="T3" fmla="*/ 1411288 h 21600"/>
                  <a:gd name="T4" fmla="*/ 432395 w 21600"/>
                  <a:gd name="T5" fmla="*/ 705644 h 21600"/>
                  <a:gd name="T6" fmla="*/ 172958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CC00"/>
              </a:solidFill>
              <a:ln w="9525">
                <a:solidFill>
                  <a:schemeClr val="tx1"/>
                </a:solidFill>
                <a:miter lim="800000"/>
                <a:headEnd/>
                <a:tailEnd/>
              </a:ln>
            </p:spPr>
            <p:txBody>
              <a:bodyPr rot="10800000" wrap="none" anchor="ctr"/>
              <a:lstStyle/>
              <a:p>
                <a:endParaRPr lang="en-US"/>
              </a:p>
            </p:txBody>
          </p:sp>
          <p:sp>
            <p:nvSpPr>
              <p:cNvPr id="14357" name="Rectangle 6"/>
              <p:cNvSpPr>
                <a:spLocks noChangeArrowheads="1"/>
              </p:cNvSpPr>
              <p:nvPr/>
            </p:nvSpPr>
            <p:spPr bwMode="auto">
              <a:xfrm>
                <a:off x="4953000" y="3889375"/>
                <a:ext cx="3810000" cy="90487"/>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14358" name="AutoShape 7"/>
              <p:cNvSpPr>
                <a:spLocks noChangeArrowheads="1"/>
              </p:cNvSpPr>
              <p:nvPr/>
            </p:nvSpPr>
            <p:spPr bwMode="auto">
              <a:xfrm flipV="1">
                <a:off x="5837238" y="3387725"/>
                <a:ext cx="2022475" cy="501650"/>
              </a:xfrm>
              <a:custGeom>
                <a:avLst/>
                <a:gdLst>
                  <a:gd name="T0" fmla="*/ 1769666 w 21600"/>
                  <a:gd name="T1" fmla="*/ 250825 h 21600"/>
                  <a:gd name="T2" fmla="*/ 1011238 w 21600"/>
                  <a:gd name="T3" fmla="*/ 501650 h 21600"/>
                  <a:gd name="T4" fmla="*/ 252809 w 21600"/>
                  <a:gd name="T5" fmla="*/ 250825 h 21600"/>
                  <a:gd name="T6" fmla="*/ 10112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99"/>
              </a:solidFill>
              <a:ln w="9525">
                <a:solidFill>
                  <a:schemeClr val="tx1"/>
                </a:solidFill>
                <a:miter lim="800000"/>
                <a:headEnd/>
                <a:tailEnd/>
              </a:ln>
            </p:spPr>
            <p:txBody>
              <a:bodyPr rot="10800000" wrap="none" anchor="ctr"/>
              <a:lstStyle/>
              <a:p>
                <a:endParaRPr lang="en-US"/>
              </a:p>
            </p:txBody>
          </p:sp>
          <p:sp>
            <p:nvSpPr>
              <p:cNvPr id="14359" name="Text Box 8"/>
              <p:cNvSpPr txBox="1">
                <a:spLocks noChangeArrowheads="1"/>
              </p:cNvSpPr>
              <p:nvPr/>
            </p:nvSpPr>
            <p:spPr bwMode="auto">
              <a:xfrm>
                <a:off x="6334125" y="4006850"/>
                <a:ext cx="1028700" cy="336550"/>
              </a:xfrm>
              <a:prstGeom prst="rect">
                <a:avLst/>
              </a:prstGeom>
              <a:noFill/>
              <a:ln w="9525">
                <a:noFill/>
                <a:miter lim="800000"/>
                <a:headEnd/>
                <a:tailEnd/>
              </a:ln>
            </p:spPr>
            <p:txBody>
              <a:bodyPr wrap="none">
                <a:spAutoFit/>
              </a:bodyPr>
              <a:lstStyle/>
              <a:p>
                <a:r>
                  <a:rPr lang="en-US" sz="1600"/>
                  <a:t>Coastline</a:t>
                </a:r>
              </a:p>
            </p:txBody>
          </p:sp>
          <p:sp>
            <p:nvSpPr>
              <p:cNvPr id="14360" name="Text Box 9"/>
              <p:cNvSpPr txBox="1">
                <a:spLocks noChangeArrowheads="1"/>
              </p:cNvSpPr>
              <p:nvPr/>
            </p:nvSpPr>
            <p:spPr bwMode="auto">
              <a:xfrm>
                <a:off x="6642100" y="3392487"/>
                <a:ext cx="412750" cy="457200"/>
              </a:xfrm>
              <a:prstGeom prst="rect">
                <a:avLst/>
              </a:prstGeom>
              <a:noFill/>
              <a:ln w="9525">
                <a:noFill/>
                <a:miter lim="800000"/>
                <a:headEnd/>
                <a:tailEnd/>
              </a:ln>
            </p:spPr>
            <p:txBody>
              <a:bodyPr>
                <a:spAutoFit/>
              </a:bodyPr>
              <a:lstStyle/>
              <a:p>
                <a:pPr>
                  <a:spcBef>
                    <a:spcPct val="50000"/>
                  </a:spcBef>
                </a:pPr>
                <a:r>
                  <a:rPr lang="en-US" sz="2400" b="1"/>
                  <a:t>A</a:t>
                </a:r>
              </a:p>
            </p:txBody>
          </p:sp>
          <p:sp>
            <p:nvSpPr>
              <p:cNvPr id="14361" name="Text Box 10"/>
              <p:cNvSpPr txBox="1">
                <a:spLocks noChangeArrowheads="1"/>
              </p:cNvSpPr>
              <p:nvPr/>
            </p:nvSpPr>
            <p:spPr bwMode="auto">
              <a:xfrm>
                <a:off x="6642100" y="2859087"/>
                <a:ext cx="412750" cy="457200"/>
              </a:xfrm>
              <a:prstGeom prst="rect">
                <a:avLst/>
              </a:prstGeom>
              <a:noFill/>
              <a:ln w="9525">
                <a:noFill/>
                <a:miter lim="800000"/>
                <a:headEnd/>
                <a:tailEnd/>
              </a:ln>
            </p:spPr>
            <p:txBody>
              <a:bodyPr>
                <a:spAutoFit/>
              </a:bodyPr>
              <a:lstStyle/>
              <a:p>
                <a:pPr>
                  <a:spcBef>
                    <a:spcPct val="50000"/>
                  </a:spcBef>
                </a:pPr>
                <a:r>
                  <a:rPr lang="en-US" sz="2400" b="1"/>
                  <a:t>B</a:t>
                </a:r>
              </a:p>
            </p:txBody>
          </p:sp>
        </p:grpSp>
        <p:grpSp>
          <p:nvGrpSpPr>
            <p:cNvPr id="14348" name="Group 25"/>
            <p:cNvGrpSpPr>
              <a:grpSpLocks/>
            </p:cNvGrpSpPr>
            <p:nvPr/>
          </p:nvGrpSpPr>
          <p:grpSpPr bwMode="auto">
            <a:xfrm>
              <a:off x="3115" y="2964"/>
              <a:ext cx="2400" cy="1164"/>
              <a:chOff x="4937125" y="4629150"/>
              <a:chExt cx="3810000" cy="1847850"/>
            </a:xfrm>
          </p:grpSpPr>
          <p:sp>
            <p:nvSpPr>
              <p:cNvPr id="14349" name="Rectangle 12"/>
              <p:cNvSpPr>
                <a:spLocks noChangeArrowheads="1"/>
              </p:cNvSpPr>
              <p:nvPr/>
            </p:nvSpPr>
            <p:spPr bwMode="auto">
              <a:xfrm>
                <a:off x="4937125" y="6024563"/>
                <a:ext cx="3810000" cy="889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14350" name="AutoShape 14"/>
              <p:cNvSpPr>
                <a:spLocks noChangeArrowheads="1"/>
              </p:cNvSpPr>
              <p:nvPr/>
            </p:nvSpPr>
            <p:spPr bwMode="auto">
              <a:xfrm flipV="1">
                <a:off x="5100638" y="4629150"/>
                <a:ext cx="3459162" cy="1395413"/>
              </a:xfrm>
              <a:custGeom>
                <a:avLst/>
                <a:gdLst>
                  <a:gd name="T0" fmla="*/ 3026767 w 21600"/>
                  <a:gd name="T1" fmla="*/ 697707 h 21600"/>
                  <a:gd name="T2" fmla="*/ 1729581 w 21600"/>
                  <a:gd name="T3" fmla="*/ 1395413 h 21600"/>
                  <a:gd name="T4" fmla="*/ 432395 w 21600"/>
                  <a:gd name="T5" fmla="*/ 697707 h 21600"/>
                  <a:gd name="T6" fmla="*/ 172958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69696"/>
              </a:solidFill>
              <a:ln w="9525">
                <a:solidFill>
                  <a:schemeClr val="tx1"/>
                </a:solidFill>
                <a:miter lim="800000"/>
                <a:headEnd/>
                <a:tailEnd/>
              </a:ln>
            </p:spPr>
            <p:txBody>
              <a:bodyPr rot="10800000" wrap="none" anchor="ctr"/>
              <a:lstStyle/>
              <a:p>
                <a:endParaRPr lang="en-US"/>
              </a:p>
            </p:txBody>
          </p:sp>
          <p:sp>
            <p:nvSpPr>
              <p:cNvPr id="14351" name="AutoShape 15"/>
              <p:cNvSpPr>
                <a:spLocks noChangeArrowheads="1"/>
              </p:cNvSpPr>
              <p:nvPr/>
            </p:nvSpPr>
            <p:spPr bwMode="auto">
              <a:xfrm flipV="1">
                <a:off x="5403850" y="4899025"/>
                <a:ext cx="2876550" cy="1125538"/>
              </a:xfrm>
              <a:custGeom>
                <a:avLst/>
                <a:gdLst>
                  <a:gd name="T0" fmla="*/ 2516981 w 21600"/>
                  <a:gd name="T1" fmla="*/ 562769 h 21600"/>
                  <a:gd name="T2" fmla="*/ 1438275 w 21600"/>
                  <a:gd name="T3" fmla="*/ 1125538 h 21600"/>
                  <a:gd name="T4" fmla="*/ 359569 w 21600"/>
                  <a:gd name="T5" fmla="*/ 562769 h 21600"/>
                  <a:gd name="T6" fmla="*/ 143827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CC00"/>
              </a:solidFill>
              <a:ln w="9525">
                <a:solidFill>
                  <a:schemeClr val="tx1"/>
                </a:solidFill>
                <a:miter lim="800000"/>
                <a:headEnd/>
                <a:tailEnd/>
              </a:ln>
            </p:spPr>
            <p:txBody>
              <a:bodyPr rot="10800000" wrap="none" anchor="ctr"/>
              <a:lstStyle/>
              <a:p>
                <a:endParaRPr lang="en-US"/>
              </a:p>
            </p:txBody>
          </p:sp>
          <p:sp>
            <p:nvSpPr>
              <p:cNvPr id="14352" name="AutoShape 16"/>
              <p:cNvSpPr>
                <a:spLocks noChangeAspect="1" noChangeArrowheads="1"/>
              </p:cNvSpPr>
              <p:nvPr/>
            </p:nvSpPr>
            <p:spPr bwMode="auto">
              <a:xfrm flipV="1">
                <a:off x="5988050" y="5600700"/>
                <a:ext cx="1719263" cy="420688"/>
              </a:xfrm>
              <a:custGeom>
                <a:avLst/>
                <a:gdLst>
                  <a:gd name="T0" fmla="*/ 1504355 w 21600"/>
                  <a:gd name="T1" fmla="*/ 210344 h 21600"/>
                  <a:gd name="T2" fmla="*/ 859632 w 21600"/>
                  <a:gd name="T3" fmla="*/ 420688 h 21600"/>
                  <a:gd name="T4" fmla="*/ 214908 w 21600"/>
                  <a:gd name="T5" fmla="*/ 210344 h 21600"/>
                  <a:gd name="T6" fmla="*/ 8596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99"/>
              </a:solidFill>
              <a:ln w="9525">
                <a:solidFill>
                  <a:schemeClr val="tx1"/>
                </a:solidFill>
                <a:miter lim="800000"/>
                <a:headEnd/>
                <a:tailEnd/>
              </a:ln>
            </p:spPr>
            <p:txBody>
              <a:bodyPr rot="10800000" wrap="none" anchor="ctr"/>
              <a:lstStyle/>
              <a:p>
                <a:endParaRPr lang="en-US"/>
              </a:p>
            </p:txBody>
          </p:sp>
          <p:sp>
            <p:nvSpPr>
              <p:cNvPr id="14353" name="Text Box 17"/>
              <p:cNvSpPr txBox="1">
                <a:spLocks noChangeArrowheads="1"/>
              </p:cNvSpPr>
              <p:nvPr/>
            </p:nvSpPr>
            <p:spPr bwMode="auto">
              <a:xfrm>
                <a:off x="6334125" y="6140450"/>
                <a:ext cx="1028700" cy="336550"/>
              </a:xfrm>
              <a:prstGeom prst="rect">
                <a:avLst/>
              </a:prstGeom>
              <a:noFill/>
              <a:ln w="9525">
                <a:noFill/>
                <a:miter lim="800000"/>
                <a:headEnd/>
                <a:tailEnd/>
              </a:ln>
            </p:spPr>
            <p:txBody>
              <a:bodyPr wrap="none">
                <a:spAutoFit/>
              </a:bodyPr>
              <a:lstStyle/>
              <a:p>
                <a:pPr algn="ctr"/>
                <a:r>
                  <a:rPr lang="en-US" sz="1600"/>
                  <a:t>Coastline</a:t>
                </a:r>
              </a:p>
            </p:txBody>
          </p:sp>
          <p:sp>
            <p:nvSpPr>
              <p:cNvPr id="14354" name="Text Box 18"/>
              <p:cNvSpPr txBox="1">
                <a:spLocks noChangeArrowheads="1"/>
              </p:cNvSpPr>
              <p:nvPr/>
            </p:nvSpPr>
            <p:spPr bwMode="auto">
              <a:xfrm>
                <a:off x="6529388" y="5586413"/>
                <a:ext cx="609600" cy="457200"/>
              </a:xfrm>
              <a:prstGeom prst="rect">
                <a:avLst/>
              </a:prstGeom>
              <a:noFill/>
              <a:ln w="9525">
                <a:noFill/>
                <a:miter lim="800000"/>
                <a:headEnd/>
                <a:tailEnd/>
              </a:ln>
            </p:spPr>
            <p:txBody>
              <a:bodyPr>
                <a:spAutoFit/>
              </a:bodyPr>
              <a:lstStyle/>
              <a:p>
                <a:pPr>
                  <a:spcBef>
                    <a:spcPct val="50000"/>
                  </a:spcBef>
                </a:pPr>
                <a:r>
                  <a:rPr lang="en-US" sz="2400" b="1"/>
                  <a:t>A1</a:t>
                </a:r>
              </a:p>
            </p:txBody>
          </p:sp>
          <p:sp>
            <p:nvSpPr>
              <p:cNvPr id="14355" name="Text Box 20"/>
              <p:cNvSpPr txBox="1">
                <a:spLocks noChangeArrowheads="1"/>
              </p:cNvSpPr>
              <p:nvPr/>
            </p:nvSpPr>
            <p:spPr bwMode="auto">
              <a:xfrm>
                <a:off x="6515100" y="5010150"/>
                <a:ext cx="628650" cy="457200"/>
              </a:xfrm>
              <a:prstGeom prst="rect">
                <a:avLst/>
              </a:prstGeom>
              <a:noFill/>
              <a:ln w="9525">
                <a:noFill/>
                <a:miter lim="800000"/>
                <a:headEnd/>
                <a:tailEnd/>
              </a:ln>
            </p:spPr>
            <p:txBody>
              <a:bodyPr>
                <a:spAutoFit/>
              </a:bodyPr>
              <a:lstStyle/>
              <a:p>
                <a:pPr>
                  <a:spcBef>
                    <a:spcPct val="50000"/>
                  </a:spcBef>
                </a:pPr>
                <a:r>
                  <a:rPr lang="en-US" sz="2400" b="1"/>
                  <a:t>B1</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smtClean="0">
                <a:latin typeface="Tahoma" pitchFamily="34" charset="0"/>
              </a:rPr>
              <a:t>Increased Public Responsiveness</a:t>
            </a:r>
          </a:p>
        </p:txBody>
      </p:sp>
      <p:graphicFrame>
        <p:nvGraphicFramePr>
          <p:cNvPr id="61464" name="Group 24"/>
          <p:cNvGraphicFramePr>
            <a:graphicFrameLocks noGrp="1"/>
          </p:cNvGraphicFramePr>
          <p:nvPr>
            <p:ph type="tbl" idx="1"/>
          </p:nvPr>
        </p:nvGraphicFramePr>
        <p:xfrm>
          <a:off x="990600" y="2609850"/>
          <a:ext cx="3048000" cy="2100264"/>
        </p:xfrm>
        <a:graphic>
          <a:graphicData uri="http://schemas.openxmlformats.org/drawingml/2006/table">
            <a:tbl>
              <a:tblPr/>
              <a:tblGrid>
                <a:gridCol w="609600"/>
                <a:gridCol w="2438400"/>
              </a:tblGrid>
              <a:tr h="525463">
                <a:tc gridSpan="2">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1" i="0" u="none" strike="noStrike" cap="none" normalizeH="0" baseline="0" dirty="0" smtClean="0">
                          <a:ln>
                            <a:noFill/>
                          </a:ln>
                          <a:solidFill>
                            <a:schemeClr val="tx1"/>
                          </a:solidFill>
                          <a:effectLst/>
                          <a:latin typeface="Tahoma" charset="0"/>
                        </a:rPr>
                        <a:t>Protection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1" i="0" u="none" strike="noStrike" cap="none" normalizeH="0" baseline="0" dirty="0" smtClean="0">
                        <a:ln>
                          <a:noFill/>
                        </a:ln>
                        <a:solidFill>
                          <a:schemeClr val="tx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Tahoma" charset="0"/>
                        </a:rPr>
                        <a:t>Protection costs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Tahoma" charset="0"/>
                        </a:rPr>
                        <a:t>Property damage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dirty="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Tahoma" charset="0"/>
                        </a:rPr>
                        <a:t>Net economic effect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90" name="Group 50"/>
          <p:cNvGraphicFramePr>
            <a:graphicFrameLocks noGrp="1"/>
          </p:cNvGraphicFramePr>
          <p:nvPr/>
        </p:nvGraphicFramePr>
        <p:xfrm>
          <a:off x="4495800" y="2613025"/>
          <a:ext cx="4191000" cy="2100264"/>
        </p:xfrm>
        <a:graphic>
          <a:graphicData uri="http://schemas.openxmlformats.org/drawingml/2006/table">
            <a:tbl>
              <a:tblPr/>
              <a:tblGrid>
                <a:gridCol w="685800"/>
                <a:gridCol w="3505200"/>
              </a:tblGrid>
              <a:tr h="525463">
                <a:tc gridSpan="2">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1" i="0" u="none" strike="noStrike" cap="none" normalizeH="0" baseline="0" dirty="0" smtClean="0">
                          <a:ln>
                            <a:noFill/>
                          </a:ln>
                          <a:solidFill>
                            <a:schemeClr val="tx1"/>
                          </a:solidFill>
                          <a:effectLst/>
                          <a:latin typeface="Tahoma" charset="0"/>
                        </a:rPr>
                        <a:t>Evacuation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1" i="0" u="none" strike="noStrike" cap="none" normalizeH="0" baseline="0" dirty="0" smtClean="0">
                        <a:ln>
                          <a:noFill/>
                        </a:ln>
                        <a:solidFill>
                          <a:schemeClr val="tx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Tahoma" charset="0"/>
                        </a:rPr>
                        <a:t>Evacuation costs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Tahoma" charset="0"/>
                        </a:rPr>
                        <a:t>Economic loss of life and injury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Tahoma" charset="0"/>
                        </a:rPr>
                        <a:t>Net economic effect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453" name="Group 69"/>
          <p:cNvGraphicFramePr>
            <a:graphicFrameLocks noGrp="1"/>
          </p:cNvGraphicFramePr>
          <p:nvPr/>
        </p:nvGraphicFramePr>
        <p:xfrm>
          <a:off x="2733675" y="4876800"/>
          <a:ext cx="3629025" cy="1574801"/>
        </p:xfrm>
        <a:graphic>
          <a:graphicData uri="http://schemas.openxmlformats.org/drawingml/2006/table">
            <a:tbl>
              <a:tblPr/>
              <a:tblGrid>
                <a:gridCol w="815975"/>
                <a:gridCol w="2813050"/>
              </a:tblGrid>
              <a:tr h="525463">
                <a:tc gridSpan="2">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1" i="0" u="none" strike="noStrike" cap="none" normalizeH="0" baseline="0" smtClean="0">
                          <a:ln>
                            <a:noFill/>
                          </a:ln>
                          <a:solidFill>
                            <a:schemeClr val="tx1"/>
                          </a:solidFill>
                          <a:effectLst/>
                          <a:latin typeface="Tahoma" pitchFamily="34" charset="0"/>
                        </a:rPr>
                        <a:t>Reduced Evacuation Area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23875">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Tahoma" pitchFamily="34" charset="0"/>
                        </a:rPr>
                        <a:t>Overall evacuation costs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Tahoma" pitchFamily="34" charset="0"/>
                        </a:rPr>
                        <a:t>Net economic effect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3" name="Text Box 76"/>
          <p:cNvSpPr txBox="1">
            <a:spLocks noChangeArrowheads="1"/>
          </p:cNvSpPr>
          <p:nvPr/>
        </p:nvSpPr>
        <p:spPr bwMode="auto">
          <a:xfrm>
            <a:off x="1006475" y="1447800"/>
            <a:ext cx="7129463" cy="954088"/>
          </a:xfrm>
          <a:prstGeom prst="rect">
            <a:avLst/>
          </a:prstGeom>
          <a:noFill/>
          <a:ln w="9525">
            <a:noFill/>
            <a:miter lim="800000"/>
            <a:headEnd/>
            <a:tailEnd/>
          </a:ln>
        </p:spPr>
        <p:txBody>
          <a:bodyPr>
            <a:spAutoFit/>
          </a:bodyPr>
          <a:lstStyle/>
          <a:p>
            <a:pPr algn="ctr"/>
            <a:r>
              <a:rPr lang="en-US" sz="2800">
                <a:latin typeface="Tahoma" pitchFamily="34" charset="0"/>
              </a:rPr>
              <a:t>More accurate TC forecasts should </a:t>
            </a:r>
            <a:br>
              <a:rPr lang="en-US" sz="2800">
                <a:latin typeface="Tahoma" pitchFamily="34" charset="0"/>
              </a:rPr>
            </a:br>
            <a:r>
              <a:rPr lang="en-US" sz="2800">
                <a:latin typeface="Tahoma" pitchFamily="34" charset="0"/>
              </a:rPr>
              <a:t>increase the public’s responsiveness</a:t>
            </a:r>
          </a:p>
        </p:txBody>
      </p:sp>
      <p:pic>
        <p:nvPicPr>
          <p:cNvPr id="16434" name="Picture 77" descr="C:\Users\leckel\AppData\Local\Microsoft\Windows\Temporary Internet Files\Content.IE5\88N95SMY\MCj04325310000[1].png"/>
          <p:cNvPicPr>
            <a:picLocks noChangeAspect="1" noChangeArrowheads="1"/>
          </p:cNvPicPr>
          <p:nvPr/>
        </p:nvPicPr>
        <p:blipFill>
          <a:blip r:embed="rId4" cstate="print"/>
          <a:srcRect/>
          <a:stretch>
            <a:fillRect/>
          </a:stretch>
        </p:blipFill>
        <p:spPr bwMode="auto">
          <a:xfrm>
            <a:off x="1135063" y="4267200"/>
            <a:ext cx="379412" cy="381000"/>
          </a:xfrm>
          <a:prstGeom prst="rect">
            <a:avLst/>
          </a:prstGeom>
          <a:noFill/>
          <a:ln w="9525">
            <a:noFill/>
            <a:miter lim="800000"/>
            <a:headEnd/>
            <a:tailEnd/>
          </a:ln>
        </p:spPr>
      </p:pic>
      <p:pic>
        <p:nvPicPr>
          <p:cNvPr id="16437" name="Picture 77" descr="C:\Users\leckel\AppData\Local\Microsoft\Windows\Temporary Internet Files\Content.IE5\88N95SMY\MCj04325310000[1].png"/>
          <p:cNvPicPr>
            <a:picLocks noChangeAspect="1" noChangeArrowheads="1"/>
          </p:cNvPicPr>
          <p:nvPr/>
        </p:nvPicPr>
        <p:blipFill>
          <a:blip r:embed="rId5" cstate="print"/>
          <a:srcRect/>
          <a:stretch>
            <a:fillRect/>
          </a:stretch>
        </p:blipFill>
        <p:spPr bwMode="auto">
          <a:xfrm>
            <a:off x="4648200" y="4267200"/>
            <a:ext cx="381000" cy="381000"/>
          </a:xfrm>
          <a:prstGeom prst="rect">
            <a:avLst/>
          </a:prstGeom>
          <a:noFill/>
          <a:ln w="9525">
            <a:noFill/>
            <a:miter lim="800000"/>
            <a:headEnd/>
            <a:tailEnd/>
          </a:ln>
        </p:spPr>
      </p:pic>
      <p:pic>
        <p:nvPicPr>
          <p:cNvPr id="16440" name="Picture 77" descr="C:\Users\leckel\AppData\Local\Microsoft\Windows\Temporary Internet Files\Content.IE5\88N95SMY\MCj04325310000[1].png"/>
          <p:cNvPicPr>
            <a:picLocks noChangeAspect="1" noChangeArrowheads="1"/>
          </p:cNvPicPr>
          <p:nvPr/>
        </p:nvPicPr>
        <p:blipFill>
          <a:blip r:embed="rId5" cstate="print"/>
          <a:srcRect/>
          <a:stretch>
            <a:fillRect/>
          </a:stretch>
        </p:blipFill>
        <p:spPr bwMode="auto">
          <a:xfrm>
            <a:off x="2935288" y="6010275"/>
            <a:ext cx="381000" cy="381000"/>
          </a:xfrm>
          <a:prstGeom prst="rect">
            <a:avLst/>
          </a:prstGeom>
          <a:noFill/>
          <a:ln w="9525">
            <a:noFill/>
            <a:miter lim="800000"/>
            <a:headEnd/>
            <a:tailEnd/>
          </a:ln>
        </p:spPr>
      </p:pic>
      <p:sp>
        <p:nvSpPr>
          <p:cNvPr id="16443" name="AutoShape 59"/>
          <p:cNvSpPr>
            <a:spLocks noChangeArrowheads="1"/>
          </p:cNvSpPr>
          <p:nvPr/>
        </p:nvSpPr>
        <p:spPr bwMode="auto">
          <a:xfrm>
            <a:off x="1220788" y="3184525"/>
            <a:ext cx="207962" cy="381000"/>
          </a:xfrm>
          <a:prstGeom prst="upArrow">
            <a:avLst>
              <a:gd name="adj1" fmla="val 50000"/>
              <a:gd name="adj2" fmla="val 4580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6444" name="AutoShape 60"/>
          <p:cNvSpPr>
            <a:spLocks noChangeArrowheads="1"/>
          </p:cNvSpPr>
          <p:nvPr/>
        </p:nvSpPr>
        <p:spPr bwMode="auto">
          <a:xfrm flipV="1">
            <a:off x="1220788" y="3717925"/>
            <a:ext cx="207962" cy="381000"/>
          </a:xfrm>
          <a:prstGeom prst="upArrow">
            <a:avLst>
              <a:gd name="adj1" fmla="val 50000"/>
              <a:gd name="adj2" fmla="val 4580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6445" name="AutoShape 61"/>
          <p:cNvSpPr>
            <a:spLocks noChangeArrowheads="1"/>
          </p:cNvSpPr>
          <p:nvPr/>
        </p:nvSpPr>
        <p:spPr bwMode="auto">
          <a:xfrm>
            <a:off x="4745038" y="3195638"/>
            <a:ext cx="207962" cy="381000"/>
          </a:xfrm>
          <a:prstGeom prst="upArrow">
            <a:avLst>
              <a:gd name="adj1" fmla="val 50000"/>
              <a:gd name="adj2" fmla="val 4580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6446" name="AutoShape 62"/>
          <p:cNvSpPr>
            <a:spLocks noChangeArrowheads="1"/>
          </p:cNvSpPr>
          <p:nvPr/>
        </p:nvSpPr>
        <p:spPr bwMode="auto">
          <a:xfrm flipV="1">
            <a:off x="4745038" y="3759200"/>
            <a:ext cx="207962" cy="381000"/>
          </a:xfrm>
          <a:prstGeom prst="upArrow">
            <a:avLst>
              <a:gd name="adj1" fmla="val 50000"/>
              <a:gd name="adj2" fmla="val 4580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6447" name="AutoShape 63"/>
          <p:cNvSpPr>
            <a:spLocks noChangeArrowheads="1"/>
          </p:cNvSpPr>
          <p:nvPr/>
        </p:nvSpPr>
        <p:spPr bwMode="auto">
          <a:xfrm flipV="1">
            <a:off x="3016250" y="5473700"/>
            <a:ext cx="207963" cy="381000"/>
          </a:xfrm>
          <a:prstGeom prst="upArrow">
            <a:avLst>
              <a:gd name="adj1" fmla="val 50000"/>
              <a:gd name="adj2" fmla="val 45801"/>
            </a:avLst>
          </a:prstGeom>
          <a:solidFill>
            <a:schemeClr val="accent1"/>
          </a:solidFill>
          <a:ln w="9525">
            <a:solidFill>
              <a:schemeClr val="tx1"/>
            </a:solidFill>
            <a:miter lim="800000"/>
            <a:headEnd/>
            <a:tailEnd/>
          </a:ln>
          <a:effectLst/>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741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65625" y="2286000"/>
            <a:ext cx="4778375" cy="4157663"/>
          </a:xfrm>
          <a:prstGeom prst="rect">
            <a:avLst/>
          </a:prstGeom>
          <a:noFill/>
          <a:ln w="9525">
            <a:noFill/>
            <a:miter lim="800000"/>
            <a:headEnd/>
            <a:tailEnd/>
          </a:ln>
        </p:spPr>
      </p:pic>
      <p:sp>
        <p:nvSpPr>
          <p:cNvPr id="17412" name="Content Placeholder 1"/>
          <p:cNvSpPr>
            <a:spLocks noGrp="1"/>
          </p:cNvSpPr>
          <p:nvPr>
            <p:ph idx="1"/>
          </p:nvPr>
        </p:nvSpPr>
        <p:spPr/>
        <p:txBody>
          <a:bodyPr/>
          <a:lstStyle/>
          <a:p>
            <a:pPr eaLnBrk="1" hangingPunct="1"/>
            <a:r>
              <a:rPr lang="en-US" smtClean="0">
                <a:latin typeface="Tahoma" pitchFamily="34" charset="0"/>
              </a:rPr>
              <a:t>The Tropical Cyclone Forecast Valuation Tool, an Excel-based model, was developed to implement the methodology</a:t>
            </a:r>
          </a:p>
        </p:txBody>
      </p:sp>
      <p:sp>
        <p:nvSpPr>
          <p:cNvPr id="17413" name="Title 2"/>
          <p:cNvSpPr>
            <a:spLocks noGrp="1"/>
          </p:cNvSpPr>
          <p:nvPr>
            <p:ph type="title"/>
          </p:nvPr>
        </p:nvSpPr>
        <p:spPr/>
        <p:txBody>
          <a:bodyPr/>
          <a:lstStyle/>
          <a:p>
            <a:pPr eaLnBrk="1" hangingPunct="1"/>
            <a:r>
              <a:rPr lang="en-US" smtClean="0">
                <a:latin typeface="Tahoma" pitchFamily="34" charset="0"/>
              </a:rPr>
              <a:t>Analysis Framework</a:t>
            </a:r>
          </a:p>
        </p:txBody>
      </p:sp>
      <p:sp>
        <p:nvSpPr>
          <p:cNvPr id="7" name="Content Placeholder 1"/>
          <p:cNvSpPr txBox="1">
            <a:spLocks/>
          </p:cNvSpPr>
          <p:nvPr/>
        </p:nvSpPr>
        <p:spPr>
          <a:xfrm>
            <a:off x="457200" y="2732088"/>
            <a:ext cx="3886200" cy="3200400"/>
          </a:xfrm>
          <a:prstGeom prst="rect">
            <a:avLst/>
          </a:prstGeom>
        </p:spPr>
        <p:txBody>
          <a:bodyPr>
            <a:normAutofit/>
          </a:bodyPr>
          <a:lstStyle/>
          <a:p>
            <a:pPr marL="620713" lvl="1" indent="-228600">
              <a:lnSpc>
                <a:spcPct val="90000"/>
              </a:lnSpc>
              <a:spcBef>
                <a:spcPts val="600"/>
              </a:spcBef>
              <a:spcAft>
                <a:spcPts val="600"/>
              </a:spcAft>
              <a:buClr>
                <a:schemeClr val="accent1"/>
              </a:buClr>
              <a:buFont typeface="Wingdings" pitchFamily="2" charset="2"/>
              <a:buChar char="§"/>
            </a:pPr>
            <a:r>
              <a:rPr lang="en-US" sz="2000">
                <a:latin typeface="Lucida Sans Unicode" pitchFamily="34" charset="0"/>
              </a:rPr>
              <a:t>Relevant geographic area: Atlantic and Gulf coastlines</a:t>
            </a:r>
          </a:p>
          <a:p>
            <a:pPr marL="620713" lvl="1" indent="-228600">
              <a:lnSpc>
                <a:spcPct val="90000"/>
              </a:lnSpc>
              <a:spcBef>
                <a:spcPts val="600"/>
              </a:spcBef>
              <a:spcAft>
                <a:spcPts val="600"/>
              </a:spcAft>
              <a:buClr>
                <a:schemeClr val="accent1"/>
              </a:buClr>
              <a:buFont typeface="Wingdings" pitchFamily="2" charset="2"/>
              <a:buChar char="§"/>
            </a:pPr>
            <a:r>
              <a:rPr lang="en-US" sz="2000">
                <a:latin typeface="Lucida Sans Unicode" pitchFamily="34" charset="0"/>
              </a:rPr>
              <a:t>Used estimated annual, county-level probabilities of landfall or being in vicinity for tropical storms; S-S 1 &amp; 2; and S-S 3, 4 &amp; 5 hurricanes</a:t>
            </a:r>
            <a:r>
              <a:rPr lang="en-US" sz="2000" baseline="30000">
                <a:latin typeface="Lucida Sans Unicode" pitchFamily="34" charset="0"/>
              </a:rPr>
              <a:t>1</a:t>
            </a:r>
            <a:endParaRPr lang="en-US" sz="2400">
              <a:latin typeface="Lucida Sans Unicode" pitchFamily="34" charset="0"/>
            </a:endParaRPr>
          </a:p>
        </p:txBody>
      </p:sp>
      <p:sp>
        <p:nvSpPr>
          <p:cNvPr id="17415" name="Text Box 8"/>
          <p:cNvSpPr txBox="1">
            <a:spLocks noChangeArrowheads="1"/>
          </p:cNvSpPr>
          <p:nvPr/>
        </p:nvSpPr>
        <p:spPr bwMode="auto">
          <a:xfrm>
            <a:off x="2057400" y="5816600"/>
            <a:ext cx="2514600" cy="457200"/>
          </a:xfrm>
          <a:prstGeom prst="rect">
            <a:avLst/>
          </a:prstGeom>
          <a:noFill/>
          <a:ln w="9525">
            <a:noFill/>
            <a:miter lim="800000"/>
            <a:headEnd/>
            <a:tailEnd/>
          </a:ln>
        </p:spPr>
        <p:txBody>
          <a:bodyPr>
            <a:spAutoFit/>
          </a:bodyPr>
          <a:lstStyle/>
          <a:p>
            <a:pPr marL="114300" indent="-114300"/>
            <a:r>
              <a:rPr lang="en-US" sz="1200" baseline="30000">
                <a:latin typeface="Tahoma" pitchFamily="34" charset="0"/>
              </a:rPr>
              <a:t>1</a:t>
            </a:r>
            <a:r>
              <a:rPr lang="en-US" sz="1200">
                <a:latin typeface="Tahoma" pitchFamily="34" charset="0"/>
              </a:rPr>
              <a:t> Compiled by the U.S. Landfall Probability Project</a:t>
            </a:r>
            <a:endParaRPr lang="en-US" sz="1200" baseline="3000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7"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43" name="Rectangle 2"/>
          <p:cNvSpPr>
            <a:spLocks noGrp="1" noChangeArrowheads="1"/>
          </p:cNvSpPr>
          <p:nvPr>
            <p:ph type="title" idx="4294967295"/>
          </p:nvPr>
        </p:nvSpPr>
        <p:spPr>
          <a:xfrm>
            <a:off x="457200" y="274638"/>
            <a:ext cx="7315200" cy="1143000"/>
          </a:xfrm>
        </p:spPr>
        <p:txBody>
          <a:bodyPr/>
          <a:lstStyle/>
          <a:p>
            <a:pPr eaLnBrk="1" hangingPunct="1"/>
            <a:r>
              <a:rPr lang="en-US" smtClean="0">
                <a:latin typeface="Tahoma" pitchFamily="34" charset="0"/>
              </a:rPr>
              <a:t>Analysis Scenarios</a:t>
            </a:r>
            <a:r>
              <a:rPr lang="en-US" baseline="30000" smtClean="0">
                <a:latin typeface="Tahoma" pitchFamily="34" charset="0"/>
              </a:rPr>
              <a:t>1</a:t>
            </a:r>
            <a:endParaRPr lang="en-US" smtClean="0">
              <a:latin typeface="Tahoma" pitchFamily="34" charset="0"/>
            </a:endParaRPr>
          </a:p>
        </p:txBody>
      </p:sp>
      <p:graphicFrame>
        <p:nvGraphicFramePr>
          <p:cNvPr id="82036" name="Group 116"/>
          <p:cNvGraphicFramePr>
            <a:graphicFrameLocks noGrp="1"/>
          </p:cNvGraphicFramePr>
          <p:nvPr/>
        </p:nvGraphicFramePr>
        <p:xfrm>
          <a:off x="304800" y="1433513"/>
          <a:ext cx="8686800" cy="3444240"/>
        </p:xfrm>
        <a:graphic>
          <a:graphicData uri="http://schemas.openxmlformats.org/drawingml/2006/table">
            <a:tbl>
              <a:tblPr/>
              <a:tblGrid>
                <a:gridCol w="2743200"/>
                <a:gridCol w="2533650"/>
                <a:gridCol w="3409950"/>
              </a:tblGrid>
              <a:tr h="928688">
                <a:tc>
                  <a:txBody>
                    <a:bodyPr/>
                    <a:lstStyle/>
                    <a:p>
                      <a:pPr marL="109538" marR="0" lvl="0" indent="0" algn="l" defTabSz="914400" rtl="0" eaLnBrk="1" fontAlgn="base" latinLnBrk="0" hangingPunct="1">
                        <a:lnSpc>
                          <a:spcPct val="100000"/>
                        </a:lnSpc>
                        <a:spcBef>
                          <a:spcPts val="300"/>
                        </a:spcBef>
                        <a:spcAft>
                          <a:spcPts val="30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Base Case</a:t>
                      </a:r>
                      <a:br>
                        <a:rPr kumimoji="0" lang="en-US" sz="2000" b="1" i="0" u="none" strike="noStrike" cap="none" normalizeH="0" baseline="0" smtClean="0">
                          <a:ln>
                            <a:noFill/>
                          </a:ln>
                          <a:solidFill>
                            <a:schemeClr val="bg1"/>
                          </a:solidFill>
                          <a:effectLst/>
                          <a:latin typeface="Arial" pitchFamily="34" charset="0"/>
                        </a:rPr>
                      </a:br>
                      <a:r>
                        <a:rPr kumimoji="0" lang="en-US" sz="1800" b="1" i="0" u="none" strike="noStrike" cap="none" normalizeH="0" baseline="0" smtClean="0">
                          <a:ln>
                            <a:noFill/>
                          </a:ln>
                          <a:solidFill>
                            <a:schemeClr val="bg1"/>
                          </a:solidFill>
                          <a:effectLst/>
                          <a:latin typeface="Arial" pitchFamily="34" charset="0"/>
                        </a:rPr>
                        <a:t>(ABI)</a:t>
                      </a:r>
                      <a:endParaRPr kumimoji="0" lang="en-US" sz="2000" b="0" i="0" u="none" strike="noStrike" cap="none" normalizeH="0" baseline="0" smtClean="0">
                        <a:ln>
                          <a:noFill/>
                        </a:ln>
                        <a:solidFill>
                          <a:schemeClr val="tx1"/>
                        </a:solidFill>
                        <a:effectLst/>
                        <a:latin typeface="Arial" pitchFamily="34" charset="0"/>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Enhanced </a:t>
                      </a:r>
                      <a:br>
                        <a:rPr kumimoji="0" lang="en-US" sz="2000" b="1" i="0" u="none" strike="noStrike" cap="none" normalizeH="0" baseline="0" smtClean="0">
                          <a:ln>
                            <a:noFill/>
                          </a:ln>
                          <a:solidFill>
                            <a:schemeClr val="bg1"/>
                          </a:solidFill>
                          <a:effectLst/>
                          <a:latin typeface="Arial" pitchFamily="34" charset="0"/>
                        </a:rPr>
                      </a:br>
                      <a:r>
                        <a:rPr kumimoji="0" lang="en-US" sz="2000" b="1" i="0" u="none" strike="noStrike" cap="none" normalizeH="0" baseline="0" smtClean="0">
                          <a:ln>
                            <a:noFill/>
                          </a:ln>
                          <a:solidFill>
                            <a:schemeClr val="bg1"/>
                          </a:solidFill>
                          <a:effectLst/>
                          <a:latin typeface="Arial" pitchFamily="34" charset="0"/>
                        </a:rPr>
                        <a:t>Technology </a:t>
                      </a:r>
                      <a:br>
                        <a:rPr kumimoji="0" lang="en-US" sz="2000" b="1" i="0" u="none" strike="noStrike" cap="none" normalizeH="0" baseline="0" smtClean="0">
                          <a:ln>
                            <a:noFill/>
                          </a:ln>
                          <a:solidFill>
                            <a:schemeClr val="bg1"/>
                          </a:solidFill>
                          <a:effectLst/>
                          <a:latin typeface="Arial" pitchFamily="34" charset="0"/>
                        </a:rPr>
                      </a:br>
                      <a:r>
                        <a:rPr kumimoji="0" lang="en-US" sz="1800" b="1" i="0" u="none" strike="noStrike" cap="none" normalizeH="0" baseline="0" smtClean="0">
                          <a:ln>
                            <a:noFill/>
                          </a:ln>
                          <a:solidFill>
                            <a:schemeClr val="bg1"/>
                          </a:solidFill>
                          <a:effectLst/>
                          <a:latin typeface="Arial" pitchFamily="34" charset="0"/>
                        </a:rPr>
                        <a:t>(ABI plus HRSS)</a:t>
                      </a:r>
                      <a:endParaRPr kumimoji="0" lang="en-US" sz="1800" b="0" i="0" u="none" strike="noStrike" cap="none" normalizeH="0" baseline="0" smtClean="0">
                        <a:ln>
                          <a:noFill/>
                        </a:ln>
                        <a:solidFill>
                          <a:schemeClr val="tx1"/>
                        </a:solidFill>
                        <a:effectLst/>
                        <a:latin typeface="Arial" pitchFamily="34" charset="0"/>
                      </a:endParaRP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717550">
                <a:tc>
                  <a:txBody>
                    <a:bodyPr/>
                    <a:lstStyle/>
                    <a:p>
                      <a:pPr marL="109538" marR="0" lvl="0" indent="0" algn="l"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Instrument focus</a:t>
                      </a:r>
                    </a:p>
                  </a:txBody>
                  <a:tcPr marL="45720" marR="4572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ABI</a:t>
                      </a:r>
                    </a:p>
                  </a:txBody>
                  <a:tcPr marL="45720" marR="4572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ABI plus more accurate technology performance such as a high resolution spectral sounder (HRSS)</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22263">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Improved GEO data’s impact on TC forecasts</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Analysts’ most conservative estimates</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More aggressive estimates</a:t>
                      </a:r>
                      <a:r>
                        <a:rPr kumimoji="0" lang="en-US" sz="1800" b="0" i="0" u="none" strike="noStrike" cap="none" normalizeH="0" baseline="30000" smtClean="0">
                          <a:ln>
                            <a:noFill/>
                          </a:ln>
                          <a:solidFill>
                            <a:schemeClr val="tx1"/>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8950">
                <a:tc>
                  <a:txBody>
                    <a:bodyPr/>
                    <a:lstStyle/>
                    <a:p>
                      <a:pPr marL="109538" marR="0" lvl="0" indent="0" algn="l"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Impact on watch/warning and evacuation areas</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5%</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600"/>
                        </a:spcBef>
                        <a:spcAft>
                          <a:spcPts val="60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rPr>
                        <a:t>15%</a:t>
                      </a:r>
                    </a:p>
                  </a:txBody>
                  <a:tcPr marL="45720" marR="457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2013" name="Text Box 5"/>
          <p:cNvSpPr txBox="1">
            <a:spLocks noChangeArrowheads="1"/>
          </p:cNvSpPr>
          <p:nvPr/>
        </p:nvSpPr>
        <p:spPr bwMode="auto">
          <a:xfrm>
            <a:off x="457200" y="4876800"/>
            <a:ext cx="7761288" cy="304800"/>
          </a:xfrm>
          <a:prstGeom prst="rect">
            <a:avLst/>
          </a:prstGeom>
          <a:noFill/>
          <a:ln w="9525">
            <a:noFill/>
            <a:miter lim="800000"/>
            <a:headEnd/>
            <a:tailEnd/>
          </a:ln>
        </p:spPr>
        <p:txBody>
          <a:bodyPr>
            <a:spAutoFit/>
          </a:bodyPr>
          <a:lstStyle/>
          <a:p>
            <a:pPr marL="350838" indent="-350838"/>
            <a:r>
              <a:rPr lang="en-US" sz="1400" baseline="30000"/>
              <a:t>1</a:t>
            </a:r>
            <a:r>
              <a:rPr lang="en-US" sz="1400"/>
              <a:t>   Only two of eight different scenarios considered in the report are presented.</a:t>
            </a:r>
            <a:endParaRPr lang="en-US" sz="1400" baseline="30000"/>
          </a:p>
        </p:txBody>
      </p:sp>
      <p:sp>
        <p:nvSpPr>
          <p:cNvPr id="82014" name="Text Box 5"/>
          <p:cNvSpPr txBox="1">
            <a:spLocks noChangeArrowheads="1"/>
          </p:cNvSpPr>
          <p:nvPr/>
        </p:nvSpPr>
        <p:spPr bwMode="auto">
          <a:xfrm>
            <a:off x="457200" y="5105400"/>
            <a:ext cx="8534400" cy="942975"/>
          </a:xfrm>
          <a:prstGeom prst="rect">
            <a:avLst/>
          </a:prstGeom>
          <a:noFill/>
          <a:ln w="9525">
            <a:noFill/>
            <a:miter lim="800000"/>
            <a:headEnd/>
            <a:tailEnd/>
          </a:ln>
        </p:spPr>
        <p:txBody>
          <a:bodyPr>
            <a:spAutoFit/>
          </a:bodyPr>
          <a:lstStyle/>
          <a:p>
            <a:pPr marL="228600" indent="-228600"/>
            <a:r>
              <a:rPr lang="en-US" sz="1400" baseline="30000"/>
              <a:t>2</a:t>
            </a:r>
            <a:r>
              <a:rPr lang="en-US" sz="1400"/>
              <a:t> 	The assumptions made for this scenario are intentionally aggressive values and are not based on social behavior or scientific evidence due to the limited research on this topic.  Nonetheless, while these assumptions might not be scientifically expected today, they are meant to illustrate the potential benefits if proved true in the future.</a:t>
            </a:r>
            <a:endParaRPr lang="en-US" sz="1400" baseline="30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7" descr="hurricane lighter.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59438" name="Group 46"/>
          <p:cNvGraphicFramePr>
            <a:graphicFrameLocks noGrp="1"/>
          </p:cNvGraphicFramePr>
          <p:nvPr>
            <p:ph idx="4294967295"/>
          </p:nvPr>
        </p:nvGraphicFramePr>
        <p:xfrm>
          <a:off x="228600" y="1524000"/>
          <a:ext cx="8686800" cy="3797301"/>
        </p:xfrm>
        <a:graphic>
          <a:graphicData uri="http://schemas.openxmlformats.org/drawingml/2006/table">
            <a:tbl>
              <a:tblPr/>
              <a:tblGrid>
                <a:gridCol w="5562600"/>
                <a:gridCol w="1143000"/>
                <a:gridCol w="1981200"/>
              </a:tblGrid>
              <a:tr h="104775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Total Net Benefits</a:t>
                      </a:r>
                      <a:endParaRPr kumimoji="0" lang="en-US" sz="2000" b="0" i="0" u="none" strike="noStrike" cap="none" normalizeH="0" baseline="0" smtClean="0">
                        <a:ln>
                          <a:noFill/>
                        </a:ln>
                        <a:solidFill>
                          <a:schemeClr val="tx1"/>
                        </a:solidFill>
                        <a:effectLst/>
                        <a:latin typeface="Arial" pitchFamily="34" charset="0"/>
                      </a:endParaRPr>
                    </a:p>
                  </a:txBody>
                  <a:tcPr marL="0" marR="0" anchor="b" horzOverflow="overflow">
                    <a:lnL w="9525" cap="flat" cmpd="sng" algn="ctr">
                      <a:solidFill>
                        <a:srgbClr val="28A0BE"/>
                      </a:solidFill>
                      <a:prstDash val="solid"/>
                      <a:round/>
                      <a:headEnd type="none" w="med" len="med"/>
                      <a:tailEnd type="none" w="med" len="med"/>
                    </a:lnL>
                    <a:lnR>
                      <a:noFill/>
                    </a:lnR>
                    <a:lnT w="9525" cap="flat" cmpd="sng" algn="ctr">
                      <a:solidFill>
                        <a:srgbClr val="28A0BE"/>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Base </a:t>
                      </a:r>
                      <a:br>
                        <a:rPr kumimoji="0" lang="en-US" sz="2000" b="1" i="0" u="none" strike="noStrike" cap="none" normalizeH="0" baseline="0" smtClean="0">
                          <a:ln>
                            <a:noFill/>
                          </a:ln>
                          <a:solidFill>
                            <a:schemeClr val="bg1"/>
                          </a:solidFill>
                          <a:effectLst/>
                          <a:latin typeface="Arial" pitchFamily="34" charset="0"/>
                        </a:rPr>
                      </a:br>
                      <a:r>
                        <a:rPr kumimoji="0" lang="en-US" sz="2000" b="1" i="0" u="none" strike="noStrike" cap="none" normalizeH="0" baseline="0" smtClean="0">
                          <a:ln>
                            <a:noFill/>
                          </a:ln>
                          <a:solidFill>
                            <a:schemeClr val="bg1"/>
                          </a:solidFill>
                          <a:effectLst/>
                          <a:latin typeface="Arial" pitchFamily="34" charset="0"/>
                        </a:rPr>
                        <a:t>Case</a:t>
                      </a:r>
                      <a:br>
                        <a:rPr kumimoji="0" lang="en-US" sz="2000" b="1" i="0" u="none" strike="noStrike" cap="none" normalizeH="0" baseline="0" smtClean="0">
                          <a:ln>
                            <a:noFill/>
                          </a:ln>
                          <a:solidFill>
                            <a:schemeClr val="bg1"/>
                          </a:solidFill>
                          <a:effectLst/>
                          <a:latin typeface="Arial" pitchFamily="34" charset="0"/>
                        </a:rPr>
                      </a:br>
                      <a:r>
                        <a:rPr kumimoji="0" lang="en-US" sz="1800" b="1" i="0" u="none" strike="noStrike" cap="none" normalizeH="0" baseline="0" smtClean="0">
                          <a:ln>
                            <a:noFill/>
                          </a:ln>
                          <a:solidFill>
                            <a:schemeClr val="bg1"/>
                          </a:solidFill>
                          <a:effectLst/>
                          <a:latin typeface="Arial" pitchFamily="34" charset="0"/>
                        </a:rPr>
                        <a:t>(ABI)</a:t>
                      </a:r>
                      <a:endParaRPr kumimoji="0" lang="en-US" sz="2000" b="0" i="0" u="none" strike="noStrike" cap="none" normalizeH="0" baseline="0" smtClean="0">
                        <a:ln>
                          <a:noFill/>
                        </a:ln>
                        <a:solidFill>
                          <a:schemeClr val="tx1"/>
                        </a:solidFill>
                        <a:effectLst/>
                        <a:latin typeface="Arial" pitchFamily="34" charset="0"/>
                      </a:endParaRPr>
                    </a:p>
                  </a:txBody>
                  <a:tcPr marL="0" marR="0" anchor="b" horzOverflow="overflow">
                    <a:lnL>
                      <a:noFill/>
                    </a:lnL>
                    <a:lnR>
                      <a:noFill/>
                    </a:lnR>
                    <a:lnT w="9525" cap="flat" cmpd="sng" algn="ctr">
                      <a:solidFill>
                        <a:srgbClr val="28A0BE"/>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Enhanced </a:t>
                      </a:r>
                      <a:br>
                        <a:rPr kumimoji="0" lang="en-US" sz="2000" b="1" i="0" u="none" strike="noStrike" cap="none" normalizeH="0" baseline="0" smtClean="0">
                          <a:ln>
                            <a:noFill/>
                          </a:ln>
                          <a:solidFill>
                            <a:schemeClr val="bg1"/>
                          </a:solidFill>
                          <a:effectLst/>
                          <a:latin typeface="Arial" pitchFamily="34" charset="0"/>
                        </a:rPr>
                      </a:br>
                      <a:r>
                        <a:rPr kumimoji="0" lang="en-US" sz="2000" b="1" i="0" u="none" strike="noStrike" cap="none" normalizeH="0" baseline="0" smtClean="0">
                          <a:ln>
                            <a:noFill/>
                          </a:ln>
                          <a:solidFill>
                            <a:schemeClr val="bg1"/>
                          </a:solidFill>
                          <a:effectLst/>
                          <a:latin typeface="Arial" pitchFamily="34" charset="0"/>
                        </a:rPr>
                        <a:t>Technology </a:t>
                      </a:r>
                      <a:br>
                        <a:rPr kumimoji="0" lang="en-US" sz="2000" b="1" i="0" u="none" strike="noStrike" cap="none" normalizeH="0" baseline="0" smtClean="0">
                          <a:ln>
                            <a:noFill/>
                          </a:ln>
                          <a:solidFill>
                            <a:schemeClr val="bg1"/>
                          </a:solidFill>
                          <a:effectLst/>
                          <a:latin typeface="Arial" pitchFamily="34" charset="0"/>
                        </a:rPr>
                      </a:br>
                      <a:r>
                        <a:rPr kumimoji="0" lang="en-US" sz="1800" b="1" i="0" u="none" strike="noStrike" cap="none" normalizeH="0" baseline="0" smtClean="0">
                          <a:ln>
                            <a:noFill/>
                          </a:ln>
                          <a:solidFill>
                            <a:schemeClr val="bg1"/>
                          </a:solidFill>
                          <a:effectLst/>
                          <a:latin typeface="Arial" pitchFamily="34" charset="0"/>
                        </a:rPr>
                        <a:t>(ABI plus HRSS)</a:t>
                      </a:r>
                      <a:endParaRPr kumimoji="0" lang="en-US" sz="1800" b="0" i="0" u="none" strike="noStrike" cap="none" normalizeH="0" baseline="0" smtClean="0">
                        <a:ln>
                          <a:noFill/>
                        </a:ln>
                        <a:solidFill>
                          <a:schemeClr val="tx1"/>
                        </a:solidFill>
                        <a:effectLst/>
                        <a:latin typeface="Arial" pitchFamily="34" charset="0"/>
                      </a:endParaRPr>
                    </a:p>
                  </a:txBody>
                  <a:tcPr marL="0" marR="0" anchor="ctr" horzOverflow="overflow">
                    <a:lnL>
                      <a:noFill/>
                    </a:lnL>
                    <a:lnR w="9525" cap="flat" cmpd="sng" algn="ctr">
                      <a:solidFill>
                        <a:srgbClr val="28A0BE"/>
                      </a:solidFill>
                      <a:prstDash val="solid"/>
                      <a:round/>
                      <a:headEnd type="none" w="med" len="med"/>
                      <a:tailEnd type="none" w="med" len="med"/>
                    </a:lnR>
                    <a:lnT w="9525" cap="flat" cmpd="sng" algn="ctr">
                      <a:solidFill>
                        <a:srgbClr val="28A0BE"/>
                      </a:solidFill>
                      <a:prstDash val="solid"/>
                      <a:round/>
                      <a:headEnd type="none" w="med" len="med"/>
                      <a:tailEnd type="none" w="med" len="med"/>
                    </a:lnT>
                    <a:lnB>
                      <a:noFill/>
                    </a:lnB>
                    <a:lnTlToBr>
                      <a:noFill/>
                    </a:lnTlToBr>
                    <a:lnBlToTr>
                      <a:noFill/>
                    </a:lnBlToTr>
                    <a:solidFill>
                      <a:schemeClr val="accent1"/>
                    </a:solidFill>
                  </a:tcPr>
                </a:tc>
              </a:tr>
              <a:tr h="4714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Non-discounted net benefits for the single year 2015</a:t>
                      </a:r>
                    </a:p>
                  </a:txBody>
                  <a:tcPr marL="45720" marR="45720" anchor="ctr" horzOverflow="overflow">
                    <a:lnL w="9525" cap="flat" cmpd="sng" algn="ctr">
                      <a:solidFill>
                        <a:srgbClr val="28A0BE"/>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$452 M</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$814 M</a:t>
                      </a:r>
                    </a:p>
                  </a:txBody>
                  <a:tcPr marL="45720" marR="45720" anchor="ctr" horzOverflow="overflow">
                    <a:lnL>
                      <a:noFill/>
                    </a:lnL>
                    <a:lnR w="9525" cap="flat" cmpd="sng" algn="ctr">
                      <a:solidFill>
                        <a:srgbClr val="28A0BE"/>
                      </a:solidFill>
                      <a:prstDash val="solid"/>
                      <a:round/>
                      <a:headEnd type="none" w="med" len="med"/>
                      <a:tailEnd type="none" w="med" len="med"/>
                    </a:lnR>
                    <a:lnT>
                      <a:noFill/>
                    </a:lnT>
                    <a:lnB>
                      <a:noFill/>
                    </a:lnB>
                    <a:lnTlToBr>
                      <a:noFill/>
                    </a:lnTlToBr>
                    <a:lnBlToTr>
                      <a:noFill/>
                    </a:lnBlToTr>
                    <a:noFill/>
                  </a:tcPr>
                </a:tc>
              </a:tr>
              <a:tr h="54292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Total NPV</a:t>
                      </a:r>
                      <a:r>
                        <a:rPr kumimoji="0" lang="en-US" sz="1800" b="0" i="0" u="none" strike="noStrike" cap="none" normalizeH="0" baseline="30000" smtClean="0">
                          <a:ln>
                            <a:noFill/>
                          </a:ln>
                          <a:solidFill>
                            <a:schemeClr val="tx1"/>
                          </a:solidFill>
                          <a:effectLst/>
                          <a:latin typeface="Arial" pitchFamily="34" charset="0"/>
                        </a:rPr>
                        <a:t>1</a:t>
                      </a:r>
                      <a:r>
                        <a:rPr kumimoji="0" lang="en-US" sz="1800" b="0" i="0" u="none" strike="noStrike" cap="none" normalizeH="0" baseline="0" smtClean="0">
                          <a:ln>
                            <a:noFill/>
                          </a:ln>
                          <a:solidFill>
                            <a:schemeClr val="tx1"/>
                          </a:solidFill>
                          <a:effectLst/>
                          <a:latin typeface="Arial" pitchFamily="34" charset="0"/>
                        </a:rPr>
                        <a:t> benefits for 2015 - 2027</a:t>
                      </a:r>
                      <a:endParaRPr kumimoji="0" lang="en-US" sz="1600" b="0" i="0" u="none" strike="noStrike" cap="none" normalizeH="0" baseline="0" smtClean="0">
                        <a:ln>
                          <a:noFill/>
                        </a:ln>
                        <a:solidFill>
                          <a:schemeClr val="tx1"/>
                        </a:solidFill>
                        <a:effectLst/>
                        <a:latin typeface="Arial" pitchFamily="34" charset="0"/>
                      </a:endParaRPr>
                    </a:p>
                  </a:txBody>
                  <a:tcPr marL="45720" marR="45720" anchor="ctr" horzOverflow="overflow">
                    <a:lnL w="9525" cap="flat" cmpd="sng" algn="ctr">
                      <a:solidFill>
                        <a:srgbClr val="28A0BE"/>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$2,376 M</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$4,278 M</a:t>
                      </a:r>
                    </a:p>
                  </a:txBody>
                  <a:tcPr marL="45720" marR="45720" anchor="ctr" horzOverflow="overflow">
                    <a:lnL>
                      <a:noFill/>
                    </a:lnL>
                    <a:lnR w="9525" cap="flat" cmpd="sng" algn="ctr">
                      <a:solidFill>
                        <a:srgbClr val="28A0BE"/>
                      </a:solidFill>
                      <a:prstDash val="solid"/>
                      <a:round/>
                      <a:headEnd type="none" w="med" len="med"/>
                      <a:tailEnd type="none" w="med" len="med"/>
                    </a:lnR>
                    <a:lnT>
                      <a:noFill/>
                    </a:lnT>
                    <a:lnB>
                      <a:noFill/>
                    </a:lnB>
                    <a:lnTlToBr>
                      <a:noFill/>
                    </a:lnTlToBr>
                    <a:lnBlToTr>
                      <a:noFill/>
                    </a:lnBlToTr>
                    <a:noFill/>
                  </a:tcPr>
                </a:tc>
              </a:tr>
              <a:tr h="75247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bg1"/>
                          </a:solidFill>
                          <a:effectLst/>
                          <a:latin typeface="Arial" pitchFamily="34" charset="0"/>
                        </a:rPr>
                        <a:t>Per Coastline Mile</a:t>
                      </a:r>
                    </a:p>
                  </a:txBody>
                  <a:tcPr marL="45720" marR="45720" anchor="b" horzOverflow="overflow">
                    <a:lnL w="9525" cap="flat" cmpd="sng" algn="ctr">
                      <a:solidFill>
                        <a:srgbClr val="28A0BE"/>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marL="45720" marR="4572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2000" b="1" i="0" u="none" strike="noStrike" cap="none" normalizeH="0" baseline="0" smtClean="0">
                        <a:ln>
                          <a:noFill/>
                        </a:ln>
                        <a:solidFill>
                          <a:schemeClr val="bg1"/>
                        </a:solidFill>
                        <a:effectLst/>
                        <a:latin typeface="Arial" pitchFamily="34" charset="0"/>
                      </a:endParaRPr>
                    </a:p>
                  </a:txBody>
                  <a:tcPr marL="45720" marR="45720" anchor="ctr" horzOverflow="overflow">
                    <a:lnL>
                      <a:noFill/>
                    </a:lnL>
                    <a:lnR w="9525" cap="flat" cmpd="sng" algn="ctr">
                      <a:solidFill>
                        <a:srgbClr val="28A0BE"/>
                      </a:solidFill>
                      <a:prstDash val="solid"/>
                      <a:round/>
                      <a:headEnd type="none" w="med" len="med"/>
                      <a:tailEnd type="none" w="med" len="med"/>
                    </a:lnR>
                    <a:lnT>
                      <a:noFill/>
                    </a:lnT>
                    <a:lnB>
                      <a:noFill/>
                    </a:lnB>
                    <a:lnTlToBr>
                      <a:noFill/>
                    </a:lnTlToBr>
                    <a:lnBlToTr>
                      <a:noFill/>
                    </a:lnBlToTr>
                    <a:solidFill>
                      <a:schemeClr val="accent1"/>
                    </a:solidFill>
                  </a:tcPr>
                </a:tc>
              </a:tr>
              <a:tr h="4397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Non-discounted net benefits for the single year 2015</a:t>
                      </a:r>
                    </a:p>
                  </a:txBody>
                  <a:tcPr marL="45720" marR="45720" anchor="ctr" horzOverflow="overflow">
                    <a:lnL w="9525" cap="flat" cmpd="sng" algn="ctr">
                      <a:solidFill>
                        <a:srgbClr val="28A0BE"/>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$130 K</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$233 K </a:t>
                      </a:r>
                    </a:p>
                  </a:txBody>
                  <a:tcPr marL="45720" marR="45720" anchor="ctr" horzOverflow="overflow">
                    <a:lnL>
                      <a:noFill/>
                    </a:lnL>
                    <a:lnR w="9525" cap="flat" cmpd="sng" algn="ctr">
                      <a:solidFill>
                        <a:srgbClr val="28A0BE"/>
                      </a:solidFill>
                      <a:prstDash val="solid"/>
                      <a:round/>
                      <a:headEnd type="none" w="med" len="med"/>
                      <a:tailEnd type="none" w="med" len="med"/>
                    </a:lnR>
                    <a:lnT>
                      <a:noFill/>
                    </a:lnT>
                    <a:lnB>
                      <a:noFill/>
                    </a:lnB>
                    <a:lnTlToBr>
                      <a:noFill/>
                    </a:lnTlToBr>
                    <a:lnBlToTr>
                      <a:noFill/>
                    </a:lnBlToTr>
                    <a:noFill/>
                  </a:tcPr>
                </a:tc>
              </a:tr>
              <a:tr h="54292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Total NPV</a:t>
                      </a:r>
                      <a:r>
                        <a:rPr kumimoji="0" lang="en-US" sz="1800" b="0" i="0" u="none" strike="noStrike" cap="none" normalizeH="0" baseline="30000" smtClean="0">
                          <a:ln>
                            <a:noFill/>
                          </a:ln>
                          <a:solidFill>
                            <a:schemeClr val="tx1"/>
                          </a:solidFill>
                          <a:effectLst/>
                          <a:latin typeface="Arial" pitchFamily="34" charset="0"/>
                        </a:rPr>
                        <a:t>1</a:t>
                      </a:r>
                      <a:r>
                        <a:rPr kumimoji="0" lang="en-US" sz="1800" b="0" i="0" u="none" strike="noStrike" cap="none" normalizeH="0" baseline="0" smtClean="0">
                          <a:ln>
                            <a:noFill/>
                          </a:ln>
                          <a:solidFill>
                            <a:schemeClr val="tx1"/>
                          </a:solidFill>
                          <a:effectLst/>
                          <a:latin typeface="Arial" pitchFamily="34" charset="0"/>
                        </a:rPr>
                        <a:t> benefits for 2015 - 2027</a:t>
                      </a:r>
                      <a:endParaRPr kumimoji="0" lang="en-US" sz="1400" b="0" i="0" u="none" strike="noStrike" cap="none" normalizeH="0" baseline="0" smtClean="0">
                        <a:ln>
                          <a:noFill/>
                        </a:ln>
                        <a:solidFill>
                          <a:schemeClr val="tx1"/>
                        </a:solidFill>
                        <a:effectLst/>
                        <a:latin typeface="Arial" pitchFamily="34" charset="0"/>
                      </a:endParaRPr>
                    </a:p>
                  </a:txBody>
                  <a:tcPr marL="45720" marR="45720" anchor="ctr" horzOverflow="overflow">
                    <a:lnL w="9525" cap="flat" cmpd="sng" algn="ctr">
                      <a:solidFill>
                        <a:srgbClr val="28A0BE"/>
                      </a:solidFill>
                      <a:prstDash val="solid"/>
                      <a:round/>
                      <a:headEnd type="none" w="med" len="med"/>
                      <a:tailEnd type="none" w="med" len="med"/>
                    </a:lnL>
                    <a:lnR>
                      <a:noFill/>
                    </a:lnR>
                    <a:lnT>
                      <a:noFill/>
                    </a:lnT>
                    <a:lnB w="9525" cap="flat" cmpd="sng" algn="ctr">
                      <a:solidFill>
                        <a:srgbClr val="28A0B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$690 K</a:t>
                      </a:r>
                    </a:p>
                  </a:txBody>
                  <a:tcPr marL="45720" marR="45720" anchor="ctr" horzOverflow="overflow">
                    <a:lnL>
                      <a:noFill/>
                    </a:lnL>
                    <a:lnR>
                      <a:noFill/>
                    </a:lnR>
                    <a:lnT>
                      <a:noFill/>
                    </a:lnT>
                    <a:lnB w="9525" cap="flat" cmpd="sng" algn="ctr">
                      <a:solidFill>
                        <a:srgbClr val="28A0B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800" b="0" i="0" u="none" strike="noStrike" cap="none" normalizeH="0" baseline="0" smtClean="0">
                          <a:ln>
                            <a:noFill/>
                          </a:ln>
                          <a:solidFill>
                            <a:schemeClr val="tx1"/>
                          </a:solidFill>
                          <a:effectLst/>
                          <a:latin typeface="Arial" pitchFamily="34" charset="0"/>
                        </a:rPr>
                        <a:t>$1,227 K</a:t>
                      </a:r>
                    </a:p>
                  </a:txBody>
                  <a:tcPr marL="45720" marR="45720" anchor="ctr" horzOverflow="overflow">
                    <a:lnL>
                      <a:noFill/>
                    </a:lnL>
                    <a:lnR w="9525" cap="flat" cmpd="sng" algn="ctr">
                      <a:solidFill>
                        <a:srgbClr val="28A0BE"/>
                      </a:solidFill>
                      <a:prstDash val="solid"/>
                      <a:round/>
                      <a:headEnd type="none" w="med" len="med"/>
                      <a:tailEnd type="none" w="med" len="med"/>
                    </a:lnR>
                    <a:lnT>
                      <a:noFill/>
                    </a:lnT>
                    <a:lnB w="9525" cap="flat" cmpd="sng" algn="ctr">
                      <a:solidFill>
                        <a:srgbClr val="28A0BE"/>
                      </a:solidFill>
                      <a:prstDash val="solid"/>
                      <a:round/>
                      <a:headEnd type="none" w="med" len="med"/>
                      <a:tailEnd type="none" w="med" len="med"/>
                    </a:lnB>
                    <a:lnTlToBr>
                      <a:noFill/>
                    </a:lnTlToBr>
                    <a:lnBlToTr>
                      <a:noFill/>
                    </a:lnBlToTr>
                    <a:noFill/>
                  </a:tcPr>
                </a:tc>
              </a:tr>
            </a:tbl>
          </a:graphicData>
        </a:graphic>
      </p:graphicFrame>
      <p:sp>
        <p:nvSpPr>
          <p:cNvPr id="79898" name="Rectangle 2"/>
          <p:cNvSpPr>
            <a:spLocks noGrp="1" noChangeArrowheads="1"/>
          </p:cNvSpPr>
          <p:nvPr>
            <p:ph type="title" idx="4294967295"/>
          </p:nvPr>
        </p:nvSpPr>
        <p:spPr>
          <a:xfrm>
            <a:off x="457200" y="274638"/>
            <a:ext cx="7315200" cy="1143000"/>
          </a:xfrm>
        </p:spPr>
        <p:txBody>
          <a:bodyPr/>
          <a:lstStyle/>
          <a:p>
            <a:pPr eaLnBrk="1" hangingPunct="1"/>
            <a:r>
              <a:rPr lang="en-US" smtClean="0">
                <a:latin typeface="Tahoma" pitchFamily="34" charset="0"/>
              </a:rPr>
              <a:t>Estimated Benefits</a:t>
            </a:r>
          </a:p>
        </p:txBody>
      </p:sp>
      <p:sp>
        <p:nvSpPr>
          <p:cNvPr id="79899" name="Text Box 22"/>
          <p:cNvSpPr txBox="1">
            <a:spLocks noChangeArrowheads="1"/>
          </p:cNvSpPr>
          <p:nvPr/>
        </p:nvSpPr>
        <p:spPr bwMode="auto">
          <a:xfrm>
            <a:off x="304800" y="5410200"/>
            <a:ext cx="8610600" cy="336550"/>
          </a:xfrm>
          <a:prstGeom prst="rect">
            <a:avLst/>
          </a:prstGeom>
          <a:noFill/>
          <a:ln w="9525">
            <a:noFill/>
            <a:miter lim="800000"/>
            <a:headEnd/>
            <a:tailEnd/>
          </a:ln>
        </p:spPr>
        <p:txBody>
          <a:bodyPr>
            <a:spAutoFit/>
          </a:bodyPr>
          <a:lstStyle/>
          <a:p>
            <a:r>
              <a:rPr lang="en-US" sz="1400" baseline="30000">
                <a:latin typeface="Tahoma" pitchFamily="34" charset="0"/>
              </a:rPr>
              <a:t>1 </a:t>
            </a:r>
            <a:r>
              <a:rPr lang="en-US" sz="1400">
                <a:latin typeface="Tahoma" pitchFamily="34" charset="0"/>
              </a:rPr>
              <a:t>NPV – Net Present Value discounted at 7% with 1.5% population growth and no inflation</a:t>
            </a:r>
            <a:r>
              <a:rPr lang="en-US" sz="1600">
                <a:latin typeface="Tahoma" pitchFamily="34"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3821</TotalTime>
  <Words>690</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Tahoma</vt:lpstr>
      <vt:lpstr>Wingdings 3</vt:lpstr>
      <vt:lpstr>Wingdings</vt:lpstr>
      <vt:lpstr>Wingdings 2</vt:lpstr>
      <vt:lpstr>Calibri</vt:lpstr>
      <vt:lpstr>Times New Roman</vt:lpstr>
      <vt:lpstr>Lucida Sans Unicode</vt:lpstr>
      <vt:lpstr>Concourse</vt:lpstr>
      <vt:lpstr>Slide 1</vt:lpstr>
      <vt:lpstr>An Investigation of the Economic and Social Value of Selected NOAA Data and Products for GOES Report</vt:lpstr>
      <vt:lpstr>Objective of Study</vt:lpstr>
      <vt:lpstr>Improved Tropical Cyclone Forecasts – Technological Assumptions</vt:lpstr>
      <vt:lpstr>Reduced Watch / Warning Areas</vt:lpstr>
      <vt:lpstr>Increased Public Responsiveness</vt:lpstr>
      <vt:lpstr>Analysis Framework</vt:lpstr>
      <vt:lpstr>Analysis Scenarios1</vt:lpstr>
      <vt:lpstr>Estimated Benefits</vt:lpstr>
      <vt:lpstr>Updated Cost-Benefit Analysis</vt:lpstr>
      <vt:lpstr>Summarized Potential NVP1 Benefits Beyond Current GOES Series</vt:lpstr>
      <vt:lpstr>Areas Not Included in Analysis</vt:lpstr>
      <vt:lpstr>Concluding Remarks</vt:lpstr>
      <vt:lpstr>Thank you!</vt:lpstr>
    </vt:vector>
  </TitlesOfParts>
  <Company>Centrec Consulting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Socio-Economic Benefits of GOES-R</dc:title>
  <dc:creator>Sharon K. Bard</dc:creator>
  <cp:lastModifiedBy> </cp:lastModifiedBy>
  <cp:revision>131</cp:revision>
  <dcterms:created xsi:type="dcterms:W3CDTF">2008-01-03T04:46:51Z</dcterms:created>
  <dcterms:modified xsi:type="dcterms:W3CDTF">2010-12-08T19:50:11Z</dcterms:modified>
</cp:coreProperties>
</file>